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80" r:id="rId2"/>
    <p:sldId id="408" r:id="rId3"/>
    <p:sldId id="423" r:id="rId4"/>
    <p:sldId id="469" r:id="rId5"/>
    <p:sldId id="451" r:id="rId6"/>
    <p:sldId id="462" r:id="rId7"/>
    <p:sldId id="399" r:id="rId8"/>
    <p:sldId id="470" r:id="rId9"/>
    <p:sldId id="485" r:id="rId10"/>
    <p:sldId id="460" r:id="rId11"/>
    <p:sldId id="488" r:id="rId12"/>
    <p:sldId id="498" r:id="rId13"/>
    <p:sldId id="461" r:id="rId14"/>
    <p:sldId id="500" r:id="rId15"/>
    <p:sldId id="504" r:id="rId16"/>
    <p:sldId id="481" r:id="rId17"/>
    <p:sldId id="482" r:id="rId18"/>
    <p:sldId id="505" r:id="rId19"/>
    <p:sldId id="483" r:id="rId20"/>
    <p:sldId id="472" r:id="rId21"/>
    <p:sldId id="471" r:id="rId22"/>
    <p:sldId id="386" r:id="rId23"/>
    <p:sldId id="473" r:id="rId24"/>
    <p:sldId id="464" r:id="rId25"/>
    <p:sldId id="424" r:id="rId26"/>
    <p:sldId id="433" r:id="rId27"/>
    <p:sldId id="468" r:id="rId28"/>
    <p:sldId id="388" r:id="rId29"/>
    <p:sldId id="389" r:id="rId30"/>
    <p:sldId id="465" r:id="rId31"/>
    <p:sldId id="466" r:id="rId32"/>
    <p:sldId id="476" r:id="rId33"/>
    <p:sldId id="477" r:id="rId34"/>
    <p:sldId id="479" r:id="rId35"/>
    <p:sldId id="467" r:id="rId36"/>
    <p:sldId id="444" r:id="rId37"/>
    <p:sldId id="449" r:id="rId38"/>
    <p:sldId id="503" r:id="rId39"/>
    <p:sldId id="492" r:id="rId40"/>
    <p:sldId id="496" r:id="rId41"/>
    <p:sldId id="497" r:id="rId42"/>
    <p:sldId id="501" r:id="rId43"/>
    <p:sldId id="502" r:id="rId44"/>
    <p:sldId id="43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884A91-2397-4346-9A3A-349158C9BABC}">
          <p14:sldIdLst>
            <p14:sldId id="380"/>
            <p14:sldId id="408"/>
            <p14:sldId id="423"/>
            <p14:sldId id="469"/>
            <p14:sldId id="451"/>
            <p14:sldId id="462"/>
            <p14:sldId id="399"/>
            <p14:sldId id="470"/>
            <p14:sldId id="485"/>
            <p14:sldId id="460"/>
            <p14:sldId id="488"/>
            <p14:sldId id="498"/>
            <p14:sldId id="461"/>
            <p14:sldId id="500"/>
            <p14:sldId id="504"/>
            <p14:sldId id="481"/>
            <p14:sldId id="482"/>
            <p14:sldId id="505"/>
            <p14:sldId id="483"/>
            <p14:sldId id="472"/>
            <p14:sldId id="471"/>
            <p14:sldId id="386"/>
            <p14:sldId id="473"/>
            <p14:sldId id="464"/>
            <p14:sldId id="424"/>
            <p14:sldId id="433"/>
            <p14:sldId id="468"/>
            <p14:sldId id="388"/>
            <p14:sldId id="389"/>
            <p14:sldId id="465"/>
            <p14:sldId id="466"/>
            <p14:sldId id="476"/>
            <p14:sldId id="477"/>
            <p14:sldId id="479"/>
            <p14:sldId id="467"/>
            <p14:sldId id="444"/>
            <p14:sldId id="449"/>
            <p14:sldId id="503"/>
            <p14:sldId id="492"/>
            <p14:sldId id="496"/>
            <p14:sldId id="497"/>
            <p14:sldId id="501"/>
            <p14:sldId id="502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633"/>
    <a:srgbClr val="B89465"/>
    <a:srgbClr val="224B70"/>
    <a:srgbClr val="ACBCDD"/>
    <a:srgbClr val="FFE7B7"/>
    <a:srgbClr val="F7F0DA"/>
    <a:srgbClr val="B99366"/>
    <a:srgbClr val="E8E6E2"/>
    <a:srgbClr val="B89464"/>
    <a:srgbClr val="1D9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971" autoAdjust="0"/>
  </p:normalViewPr>
  <p:slideViewPr>
    <p:cSldViewPr snapToGrid="0">
      <p:cViewPr varScale="1">
        <p:scale>
          <a:sx n="81" d="100"/>
          <a:sy n="81" d="100"/>
        </p:scale>
        <p:origin x="907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36DC5-B006-436D-AFC9-30EB1E3F24E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5671-B3B1-4E14-8824-7F0E7BB88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3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9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0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39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50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65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9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4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01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64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3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3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68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67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383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643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814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77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938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51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5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7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2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79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17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19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21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6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89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5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67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66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4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05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69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9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45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0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1C691-57A7-4E6E-8A87-5BFD671F1F9F}" type="datetimeFigureOut">
              <a:rPr lang="ko-KR" altLang="en-US" smtClean="0"/>
              <a:t>2021-09-10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9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hong_master@oneulbread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40535" y="283335"/>
            <a:ext cx="1079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B89465"/>
                </a:solidFill>
                <a:latin typeface="+mn-ea"/>
              </a:rPr>
              <a:t>한남주</a:t>
            </a:r>
            <a:r>
              <a:rPr lang="en-US" altLang="ko-KR" b="1" dirty="0">
                <a:solidFill>
                  <a:srgbClr val="B89465"/>
                </a:solidFill>
                <a:latin typeface="+mn-ea"/>
              </a:rPr>
              <a:t>				</a:t>
            </a:r>
            <a:r>
              <a:rPr lang="ko-KR" altLang="en-US" b="1" dirty="0" err="1">
                <a:solidFill>
                  <a:srgbClr val="B89465"/>
                </a:solidFill>
                <a:latin typeface="+mn-ea"/>
              </a:rPr>
              <a:t>김라희</a:t>
            </a:r>
            <a:r>
              <a:rPr lang="en-US" altLang="ko-KR" b="1" dirty="0">
                <a:solidFill>
                  <a:srgbClr val="B89465"/>
                </a:solidFill>
                <a:latin typeface="+mn-ea"/>
              </a:rPr>
              <a:t>				</a:t>
            </a:r>
            <a:r>
              <a:rPr lang="ko-KR" altLang="en-US" b="1" dirty="0" err="1">
                <a:solidFill>
                  <a:srgbClr val="B89465"/>
                </a:solidFill>
                <a:latin typeface="+mn-ea"/>
              </a:rPr>
              <a:t>정의찬</a:t>
            </a:r>
            <a:r>
              <a:rPr lang="en-US" altLang="ko-KR" b="1" dirty="0">
                <a:solidFill>
                  <a:srgbClr val="B89465"/>
                </a:solidFill>
                <a:latin typeface="+mn-ea"/>
              </a:rPr>
              <a:t>				</a:t>
            </a:r>
            <a:r>
              <a:rPr lang="ko-KR" altLang="en-US" b="1" dirty="0">
                <a:solidFill>
                  <a:srgbClr val="B89465"/>
                </a:solidFill>
                <a:latin typeface="+mn-ea"/>
              </a:rPr>
              <a:t>박찬호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4927" y="6223175"/>
            <a:ext cx="604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B89464"/>
                </a:solidFill>
              </a:rPr>
              <a:t>베이커리 </a:t>
            </a:r>
            <a:r>
              <a:rPr lang="ko-KR" altLang="en-US" sz="2400" b="1" dirty="0">
                <a:solidFill>
                  <a:srgbClr val="0D4633"/>
                </a:solidFill>
              </a:rPr>
              <a:t>五늘</a:t>
            </a:r>
            <a:r>
              <a:rPr lang="en-US" altLang="ko-KR" sz="2400" b="1" dirty="0">
                <a:solidFill>
                  <a:srgbClr val="0D4633"/>
                </a:solidFill>
              </a:rPr>
              <a:t>-</a:t>
            </a:r>
            <a:r>
              <a:rPr lang="ko-KR" altLang="en-US" sz="2400" b="1" dirty="0">
                <a:solidFill>
                  <a:srgbClr val="0D4633"/>
                </a:solidFill>
              </a:rPr>
              <a:t>빵</a:t>
            </a:r>
            <a:r>
              <a:rPr lang="ko-KR" altLang="en-US" sz="2400" b="1" dirty="0">
                <a:solidFill>
                  <a:srgbClr val="B89464"/>
                </a:solidFill>
              </a:rPr>
              <a:t>의</a:t>
            </a:r>
            <a:r>
              <a:rPr lang="ko-KR" altLang="en-US" sz="2400" b="1" dirty="0">
                <a:solidFill>
                  <a:srgbClr val="0D4633"/>
                </a:solidFill>
              </a:rPr>
              <a:t> </a:t>
            </a:r>
            <a:r>
              <a:rPr lang="ko-KR" altLang="en-US" sz="2400" b="1" dirty="0">
                <a:solidFill>
                  <a:srgbClr val="B89464"/>
                </a:solidFill>
              </a:rPr>
              <a:t>웹사이트를 소개합니다</a:t>
            </a:r>
            <a:r>
              <a:rPr lang="en-US" altLang="ko-KR" sz="2400" b="1" dirty="0">
                <a:solidFill>
                  <a:srgbClr val="B89464"/>
                </a:solidFill>
              </a:rPr>
              <a:t>.</a:t>
            </a:r>
            <a:endParaRPr lang="ko-KR" altLang="en-US" sz="2400" b="1" dirty="0">
              <a:solidFill>
                <a:srgbClr val="B89464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55842" y="1687581"/>
            <a:ext cx="2496366" cy="4783433"/>
            <a:chOff x="5155842" y="1262131"/>
            <a:chExt cx="2496366" cy="4783433"/>
          </a:xfrm>
        </p:grpSpPr>
        <p:sp>
          <p:nvSpPr>
            <p:cNvPr id="11" name="TextBox 1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3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로그인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18" y="1764789"/>
            <a:ext cx="5944507" cy="33284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07407"/>
            <a:ext cx="32996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입력란과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로그인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버튼이 제공 되며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회원가입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페이지로 이동할 수 있는 버튼도 제공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이후에는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 클래스 예약과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선물세트 예약 등의 기능을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95900" y="1764789"/>
            <a:ext cx="1454150" cy="622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44" y="2431948"/>
            <a:ext cx="1627750" cy="2990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9511702">
            <a:off x="8610372" y="4470808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회원가입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직사각형 11"/>
          <p:cNvSpPr/>
          <p:nvPr/>
        </p:nvSpPr>
        <p:spPr>
          <a:xfrm>
            <a:off x="5295900" y="1764789"/>
            <a:ext cx="1454150" cy="622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99" y="2133150"/>
            <a:ext cx="5180141" cy="36382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3561" y="989029"/>
            <a:ext cx="28587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rgbClr val="C00000"/>
                </a:solidFill>
              </a:rPr>
              <a:t>회원가입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후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하여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빵과 클래스를 예약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4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0274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69989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99366"/>
                </a:solidFill>
                <a:latin typeface="+mn-ea"/>
              </a:rPr>
              <a:t>로그아웃 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chemeClr val="accent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44" name="오른쪽 화살표 43"/>
          <p:cNvSpPr/>
          <p:nvPr/>
        </p:nvSpPr>
        <p:spPr>
          <a:xfrm rot="19511702">
            <a:off x="10483410" y="539302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75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42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로그인시에는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로그인 페이지로 이동하며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회원정보 수정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회원 탈퇴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포인트</a:t>
            </a:r>
            <a:r>
              <a:rPr lang="en-US" altLang="ko-KR" sz="1600" b="1" dirty="0">
                <a:solidFill>
                  <a:schemeClr val="accent5"/>
                </a:solidFill>
              </a:rPr>
              <a:t> </a:t>
            </a:r>
            <a:r>
              <a:rPr lang="ko-KR" altLang="en-US" sz="1600" b="1" dirty="0">
                <a:solidFill>
                  <a:schemeClr val="accent5"/>
                </a:solidFill>
              </a:rPr>
              <a:t>및 예약 관리 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기능들의 페이지로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이동할 수 있는 버튼이 제공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 err="1">
                <a:solidFill>
                  <a:srgbClr val="B89464"/>
                </a:solidFill>
              </a:rPr>
              <a:t>마이페이지</a:t>
            </a:r>
            <a:endParaRPr lang="ko-KR" altLang="en-US" sz="3200" b="1" dirty="0">
              <a:solidFill>
                <a:srgbClr val="B8946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53100" y="2315960"/>
            <a:ext cx="1092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1756" r="2758" b="2757"/>
          <a:stretch/>
        </p:blipFill>
        <p:spPr>
          <a:xfrm>
            <a:off x="5944128" y="2290502"/>
            <a:ext cx="4248890" cy="3159872"/>
          </a:xfrm>
          <a:prstGeom prst="rect">
            <a:avLst/>
          </a:prstGeom>
          <a:ln w="15875">
            <a:solidFill>
              <a:srgbClr val="B89465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5EFA4D-5B00-4518-BB14-C547B69962C1}"/>
              </a:ext>
            </a:extLst>
          </p:cNvPr>
          <p:cNvSpPr/>
          <p:nvPr/>
        </p:nvSpPr>
        <p:spPr>
          <a:xfrm>
            <a:off x="6202837" y="3638746"/>
            <a:ext cx="1008668" cy="3770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9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245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속 회원 정보 수정 페이지에서는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변경 하고자 하는 회원 정보를 수정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하실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14085" y="1216470"/>
            <a:ext cx="6575975" cy="4425058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회원 정보 수정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3" y="2409131"/>
            <a:ext cx="1479773" cy="271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98F145-C862-4DCE-BC64-E8535697CBCE}"/>
              </a:ext>
            </a:extLst>
          </p:cNvPr>
          <p:cNvSpPr txBox="1"/>
          <p:nvPr/>
        </p:nvSpPr>
        <p:spPr>
          <a:xfrm>
            <a:off x="7368737" y="2255242"/>
            <a:ext cx="153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B89464"/>
                </a:solidFill>
                <a:latin typeface="+mj-ea"/>
                <a:ea typeface="+mj-ea"/>
              </a:rPr>
              <a:t>회원 정보 수정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3513C5-921E-4FFD-8E04-9825CA6CD70F}"/>
              </a:ext>
            </a:extLst>
          </p:cNvPr>
          <p:cNvCxnSpPr/>
          <p:nvPr/>
        </p:nvCxnSpPr>
        <p:spPr>
          <a:xfrm flipH="1">
            <a:off x="7464728" y="2563019"/>
            <a:ext cx="909824" cy="0"/>
          </a:xfrm>
          <a:prstGeom prst="line">
            <a:avLst/>
          </a:prstGeom>
          <a:ln w="19050">
            <a:solidFill>
              <a:srgbClr val="B99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484" y="1588881"/>
            <a:ext cx="1019878" cy="40087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F85A416-BFE4-4646-9F2C-08C0FA0DA67A}"/>
              </a:ext>
            </a:extLst>
          </p:cNvPr>
          <p:cNvCxnSpPr>
            <a:cxnSpLocks/>
          </p:cNvCxnSpPr>
          <p:nvPr/>
        </p:nvCxnSpPr>
        <p:spPr>
          <a:xfrm>
            <a:off x="7464728" y="2689698"/>
            <a:ext cx="32065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3F758DC-A810-4F47-AAB8-45DA0C9B1F00}"/>
              </a:ext>
            </a:extLst>
          </p:cNvPr>
          <p:cNvCxnSpPr>
            <a:cxnSpLocks/>
          </p:cNvCxnSpPr>
          <p:nvPr/>
        </p:nvCxnSpPr>
        <p:spPr>
          <a:xfrm>
            <a:off x="7464728" y="3124200"/>
            <a:ext cx="32065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1B475EB-6BAA-4458-974F-9C1924B9DE0E}"/>
              </a:ext>
            </a:extLst>
          </p:cNvPr>
          <p:cNvCxnSpPr>
            <a:cxnSpLocks/>
          </p:cNvCxnSpPr>
          <p:nvPr/>
        </p:nvCxnSpPr>
        <p:spPr>
          <a:xfrm>
            <a:off x="7464728" y="3548975"/>
            <a:ext cx="32065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A5A7C35-4138-4D72-B363-EB0A0CC856C1}"/>
              </a:ext>
            </a:extLst>
          </p:cNvPr>
          <p:cNvCxnSpPr>
            <a:cxnSpLocks/>
          </p:cNvCxnSpPr>
          <p:nvPr/>
        </p:nvCxnSpPr>
        <p:spPr>
          <a:xfrm>
            <a:off x="7464728" y="3987396"/>
            <a:ext cx="32065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3559897-AC61-4507-8065-F09CFC713037}"/>
              </a:ext>
            </a:extLst>
          </p:cNvPr>
          <p:cNvCxnSpPr>
            <a:cxnSpLocks/>
          </p:cNvCxnSpPr>
          <p:nvPr/>
        </p:nvCxnSpPr>
        <p:spPr>
          <a:xfrm>
            <a:off x="7464728" y="4431625"/>
            <a:ext cx="32065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1DD1A8-4E66-4EFE-9F6F-BCF759BB03CD}"/>
              </a:ext>
            </a:extLst>
          </p:cNvPr>
          <p:cNvSpPr txBox="1"/>
          <p:nvPr/>
        </p:nvSpPr>
        <p:spPr>
          <a:xfrm>
            <a:off x="7428299" y="2615491"/>
            <a:ext cx="3242310" cy="44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이름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정의찬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6EFAE0-64D7-4A02-8B01-90B5D18524F2}"/>
              </a:ext>
            </a:extLst>
          </p:cNvPr>
          <p:cNvSpPr txBox="1"/>
          <p:nvPr/>
        </p:nvSpPr>
        <p:spPr>
          <a:xfrm>
            <a:off x="7428299" y="3477844"/>
            <a:ext cx="32423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이메일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bit1203@bitbit.com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AECD73-3D0F-4A29-9BB2-2C4D3C9583CE}"/>
              </a:ext>
            </a:extLst>
          </p:cNvPr>
          <p:cNvSpPr txBox="1"/>
          <p:nvPr/>
        </p:nvSpPr>
        <p:spPr>
          <a:xfrm>
            <a:off x="7428299" y="3043343"/>
            <a:ext cx="3242310" cy="44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연락처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010-2470-5747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B2A09D-C773-4E4F-AB9D-3BB858B7E247}"/>
              </a:ext>
            </a:extLst>
          </p:cNvPr>
          <p:cNvSpPr txBox="1"/>
          <p:nvPr/>
        </p:nvSpPr>
        <p:spPr>
          <a:xfrm>
            <a:off x="7428299" y="3919132"/>
            <a:ext cx="32423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비밀번호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*********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580A5D-E685-4D34-9FFD-419190844864}"/>
              </a:ext>
            </a:extLst>
          </p:cNvPr>
          <p:cNvSpPr/>
          <p:nvPr/>
        </p:nvSpPr>
        <p:spPr>
          <a:xfrm>
            <a:off x="10069313" y="2782852"/>
            <a:ext cx="515913" cy="2649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j-ea"/>
                <a:ea typeface="+mj-ea"/>
              </a:rPr>
              <a:t>변경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DA4E12-8ACB-4E45-B08F-7874B4E343B4}"/>
              </a:ext>
            </a:extLst>
          </p:cNvPr>
          <p:cNvSpPr/>
          <p:nvPr/>
        </p:nvSpPr>
        <p:spPr>
          <a:xfrm>
            <a:off x="10069312" y="4081037"/>
            <a:ext cx="515913" cy="2649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j-ea"/>
                <a:ea typeface="+mj-ea"/>
              </a:rPr>
              <a:t>변경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930F6E-1771-4A3B-BCB4-0E5F4BC47032}"/>
              </a:ext>
            </a:extLst>
          </p:cNvPr>
          <p:cNvSpPr/>
          <p:nvPr/>
        </p:nvSpPr>
        <p:spPr>
          <a:xfrm>
            <a:off x="10069312" y="3642617"/>
            <a:ext cx="515913" cy="2649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j-ea"/>
                <a:ea typeface="+mj-ea"/>
              </a:rPr>
              <a:t>변경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93E12B2-627D-4FA2-A09D-253B3A6B69D7}"/>
              </a:ext>
            </a:extLst>
          </p:cNvPr>
          <p:cNvSpPr/>
          <p:nvPr/>
        </p:nvSpPr>
        <p:spPr>
          <a:xfrm>
            <a:off x="10069313" y="3201748"/>
            <a:ext cx="515913" cy="2649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j-ea"/>
                <a:ea typeface="+mj-ea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63270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42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로그인시에는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로그인 페이지로 이동하며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회원정보 수정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회원 탈퇴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포인트</a:t>
            </a:r>
            <a:r>
              <a:rPr lang="en-US" altLang="ko-KR" sz="1600" b="1" dirty="0">
                <a:solidFill>
                  <a:schemeClr val="accent5"/>
                </a:solidFill>
              </a:rPr>
              <a:t> </a:t>
            </a:r>
            <a:r>
              <a:rPr lang="ko-KR" altLang="en-US" sz="1600" b="1" dirty="0">
                <a:solidFill>
                  <a:schemeClr val="accent5"/>
                </a:solidFill>
              </a:rPr>
              <a:t>및 예약 관리 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기능들의 페이지로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이동할 수 있는 버튼이 제공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 err="1">
                <a:solidFill>
                  <a:srgbClr val="B89464"/>
                </a:solidFill>
              </a:rPr>
              <a:t>마이페이지</a:t>
            </a:r>
            <a:endParaRPr lang="ko-KR" altLang="en-US" sz="3200" b="1" dirty="0">
              <a:solidFill>
                <a:srgbClr val="B8946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53100" y="2315960"/>
            <a:ext cx="1092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1756" r="2758" b="2757"/>
          <a:stretch/>
        </p:blipFill>
        <p:spPr>
          <a:xfrm>
            <a:off x="5944128" y="2290502"/>
            <a:ext cx="4248890" cy="3159872"/>
          </a:xfrm>
          <a:prstGeom prst="rect">
            <a:avLst/>
          </a:prstGeom>
          <a:ln w="15875">
            <a:solidFill>
              <a:srgbClr val="B89465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9B166D-97B7-475A-BB18-A64696CC844D}"/>
              </a:ext>
            </a:extLst>
          </p:cNvPr>
          <p:cNvSpPr/>
          <p:nvPr/>
        </p:nvSpPr>
        <p:spPr>
          <a:xfrm>
            <a:off x="6116294" y="4147426"/>
            <a:ext cx="1008668" cy="3770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5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306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속 예약 관리 페이지에서는 五늘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 사이트에서 예약한 </a:t>
            </a:r>
            <a:r>
              <a:rPr lang="ko-KR" altLang="en-US" sz="1600" b="1" dirty="0">
                <a:solidFill>
                  <a:schemeClr val="accent5"/>
                </a:solidFill>
              </a:rPr>
              <a:t>베이킹 클래스 예약 및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제품  픽업 예약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확인 하실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예약 관리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19" name="직사각형 18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3" y="2409131"/>
            <a:ext cx="1479773" cy="271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98F145-C862-4DCE-BC64-E8535697CBCE}"/>
              </a:ext>
            </a:extLst>
          </p:cNvPr>
          <p:cNvSpPr txBox="1"/>
          <p:nvPr/>
        </p:nvSpPr>
        <p:spPr>
          <a:xfrm>
            <a:off x="7368738" y="2255242"/>
            <a:ext cx="101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B89464"/>
                </a:solidFill>
                <a:latin typeface="+mj-ea"/>
                <a:ea typeface="+mj-ea"/>
              </a:rPr>
              <a:t>예약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3513C5-921E-4FFD-8E04-9825CA6CD70F}"/>
              </a:ext>
            </a:extLst>
          </p:cNvPr>
          <p:cNvCxnSpPr/>
          <p:nvPr/>
        </p:nvCxnSpPr>
        <p:spPr>
          <a:xfrm flipH="1">
            <a:off x="7464728" y="2563019"/>
            <a:ext cx="909824" cy="0"/>
          </a:xfrm>
          <a:prstGeom prst="line">
            <a:avLst/>
          </a:prstGeom>
          <a:ln w="19050">
            <a:solidFill>
              <a:srgbClr val="B99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462B2ED0-D3CB-482E-94F3-0AC54EF2CCB9}"/>
              </a:ext>
            </a:extLst>
          </p:cNvPr>
          <p:cNvSpPr txBox="1">
            <a:spLocks/>
          </p:cNvSpPr>
          <p:nvPr/>
        </p:nvSpPr>
        <p:spPr>
          <a:xfrm>
            <a:off x="7373438" y="2693851"/>
            <a:ext cx="3107750" cy="400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6"/>
                </a:solidFill>
                <a:latin typeface="+mj-ea"/>
              </a:rPr>
              <a:t>베이킹 클래스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(2</a:t>
            </a:r>
            <a:r>
              <a:rPr lang="ko-KR" altLang="en-US" sz="1000" b="1" dirty="0">
                <a:solidFill>
                  <a:schemeClr val="accent6"/>
                </a:solidFill>
                <a:latin typeface="+mj-ea"/>
              </a:rPr>
              <a:t>건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8FA40CB-85AA-4187-9BB8-EC4565BE8F1F}"/>
              </a:ext>
            </a:extLst>
          </p:cNvPr>
          <p:cNvSpPr txBox="1">
            <a:spLocks/>
          </p:cNvSpPr>
          <p:nvPr/>
        </p:nvSpPr>
        <p:spPr>
          <a:xfrm>
            <a:off x="7373438" y="3765032"/>
            <a:ext cx="3107750" cy="400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6"/>
                </a:solidFill>
                <a:latin typeface="+mj-ea"/>
              </a:rPr>
              <a:t>제품 픽업 예약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(1</a:t>
            </a:r>
            <a:r>
              <a:rPr lang="ko-KR" altLang="en-US" sz="1000" b="1" dirty="0">
                <a:solidFill>
                  <a:schemeClr val="accent6"/>
                </a:solidFill>
                <a:latin typeface="+mj-ea"/>
              </a:rPr>
              <a:t>건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)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76D9334F-0EA4-4146-A721-E9B7A21C7ACE}"/>
              </a:ext>
            </a:extLst>
          </p:cNvPr>
          <p:cNvSpPr txBox="1">
            <a:spLocks/>
          </p:cNvSpPr>
          <p:nvPr/>
        </p:nvSpPr>
        <p:spPr>
          <a:xfrm>
            <a:off x="7495722" y="2693851"/>
            <a:ext cx="3575817" cy="1240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푸딩 클래스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( 9/10, 15:00~17:00)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b="1" dirty="0" err="1">
                <a:solidFill>
                  <a:schemeClr val="accent6">
                    <a:lumMod val="75000"/>
                  </a:schemeClr>
                </a:solidFill>
                <a:latin typeface="+mj-ea"/>
              </a:rPr>
              <a:t>원데이클래스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( 9/11, 13:00~18:00)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D0D35CB-A039-426B-8645-4AA65796ADE6}"/>
              </a:ext>
            </a:extLst>
          </p:cNvPr>
          <p:cNvSpPr txBox="1">
            <a:spLocks/>
          </p:cNvSpPr>
          <p:nvPr/>
        </p:nvSpPr>
        <p:spPr>
          <a:xfrm>
            <a:off x="7495721" y="3544476"/>
            <a:ext cx="3575817" cy="1240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70000"/>
              </a:lnSpc>
              <a:buFont typeface="+mj-lt"/>
              <a:buAutoNum type="arabicPeriod"/>
            </a:pP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댕댕 케이크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( 9/10, 16:00~1630)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01238" y="5420567"/>
            <a:ext cx="1007639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예약 취소</a:t>
            </a:r>
          </a:p>
        </p:txBody>
      </p:sp>
    </p:spTree>
    <p:extLst>
      <p:ext uri="{BB962C8B-B14F-4D97-AF65-F5344CB8AC3E}">
        <p14:creationId xmlns:p14="http://schemas.microsoft.com/office/powerpoint/2010/main" val="2922146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245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 취소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베이킹 클래스 예약 및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제품  픽업 예약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</a:t>
            </a:r>
            <a:r>
              <a:rPr lang="ko-KR" altLang="en-US" sz="1600" b="1" dirty="0">
                <a:solidFill>
                  <a:schemeClr val="accent5"/>
                </a:solidFill>
              </a:rPr>
              <a:t>취소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하실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30" name="직사각형 29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예약 취소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3" y="2409131"/>
            <a:ext cx="1479773" cy="271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98F145-C862-4DCE-BC64-E8535697CBCE}"/>
              </a:ext>
            </a:extLst>
          </p:cNvPr>
          <p:cNvSpPr txBox="1"/>
          <p:nvPr/>
        </p:nvSpPr>
        <p:spPr>
          <a:xfrm>
            <a:off x="7368738" y="2255242"/>
            <a:ext cx="101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B89464"/>
                </a:solidFill>
                <a:latin typeface="+mj-ea"/>
                <a:ea typeface="+mj-ea"/>
              </a:rPr>
              <a:t>예약 취소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3513C5-921E-4FFD-8E04-9825CA6CD70F}"/>
              </a:ext>
            </a:extLst>
          </p:cNvPr>
          <p:cNvCxnSpPr/>
          <p:nvPr/>
        </p:nvCxnSpPr>
        <p:spPr>
          <a:xfrm flipH="1">
            <a:off x="7464728" y="2563019"/>
            <a:ext cx="909824" cy="0"/>
          </a:xfrm>
          <a:prstGeom prst="line">
            <a:avLst/>
          </a:prstGeom>
          <a:ln w="19050">
            <a:solidFill>
              <a:srgbClr val="B99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462B2ED0-D3CB-482E-94F3-0AC54EF2CCB9}"/>
              </a:ext>
            </a:extLst>
          </p:cNvPr>
          <p:cNvSpPr txBox="1">
            <a:spLocks/>
          </p:cNvSpPr>
          <p:nvPr/>
        </p:nvSpPr>
        <p:spPr>
          <a:xfrm>
            <a:off x="7373438" y="2693851"/>
            <a:ext cx="3107750" cy="400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6"/>
                </a:solidFill>
                <a:latin typeface="+mj-ea"/>
              </a:rPr>
              <a:t>베이킹 클래스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(2</a:t>
            </a:r>
            <a:r>
              <a:rPr lang="ko-KR" altLang="en-US" sz="1000" b="1" dirty="0">
                <a:solidFill>
                  <a:schemeClr val="accent6"/>
                </a:solidFill>
                <a:latin typeface="+mj-ea"/>
              </a:rPr>
              <a:t>건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)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8FA40CB-85AA-4187-9BB8-EC4565BE8F1F}"/>
              </a:ext>
            </a:extLst>
          </p:cNvPr>
          <p:cNvSpPr txBox="1">
            <a:spLocks/>
          </p:cNvSpPr>
          <p:nvPr/>
        </p:nvSpPr>
        <p:spPr>
          <a:xfrm>
            <a:off x="7373438" y="3765032"/>
            <a:ext cx="3107750" cy="400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6"/>
                </a:solidFill>
                <a:latin typeface="+mj-ea"/>
              </a:rPr>
              <a:t>제품 픽업 예약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(1</a:t>
            </a:r>
            <a:r>
              <a:rPr lang="ko-KR" altLang="en-US" sz="1000" b="1" dirty="0">
                <a:solidFill>
                  <a:schemeClr val="accent6"/>
                </a:solidFill>
                <a:latin typeface="+mj-ea"/>
              </a:rPr>
              <a:t>건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)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76D9334F-0EA4-4146-A721-E9B7A21C7ACE}"/>
              </a:ext>
            </a:extLst>
          </p:cNvPr>
          <p:cNvSpPr txBox="1">
            <a:spLocks/>
          </p:cNvSpPr>
          <p:nvPr/>
        </p:nvSpPr>
        <p:spPr>
          <a:xfrm>
            <a:off x="7495722" y="2693851"/>
            <a:ext cx="3575817" cy="1240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푸딩 클래스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( 9/10, 15:00~17:00)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b="1" dirty="0" err="1">
                <a:solidFill>
                  <a:schemeClr val="accent6">
                    <a:lumMod val="75000"/>
                  </a:schemeClr>
                </a:solidFill>
                <a:latin typeface="+mj-ea"/>
              </a:rPr>
              <a:t>원데이클래스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( 9/11, 13:00~18:00)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D0D35CB-A039-426B-8645-4AA65796ADE6}"/>
              </a:ext>
            </a:extLst>
          </p:cNvPr>
          <p:cNvSpPr txBox="1">
            <a:spLocks/>
          </p:cNvSpPr>
          <p:nvPr/>
        </p:nvSpPr>
        <p:spPr>
          <a:xfrm>
            <a:off x="7495721" y="3544476"/>
            <a:ext cx="3575817" cy="1240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70000"/>
              </a:lnSpc>
              <a:buFont typeface="+mj-lt"/>
              <a:buAutoNum type="arabicPeriod"/>
            </a:pP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댕댕 케이크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( 9/10, 16:00~1630)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C5855D-3182-47C7-B26E-F8C833280CCB}"/>
              </a:ext>
            </a:extLst>
          </p:cNvPr>
          <p:cNvSpPr/>
          <p:nvPr/>
        </p:nvSpPr>
        <p:spPr>
          <a:xfrm>
            <a:off x="7400026" y="3132549"/>
            <a:ext cx="136187" cy="143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4C585D-2BF6-43B1-80F8-6FAB91D59911}"/>
              </a:ext>
            </a:extLst>
          </p:cNvPr>
          <p:cNvSpPr/>
          <p:nvPr/>
        </p:nvSpPr>
        <p:spPr>
          <a:xfrm>
            <a:off x="7400025" y="3468165"/>
            <a:ext cx="136187" cy="143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797329-F617-40A7-AF6A-FB8628C30D29}"/>
              </a:ext>
            </a:extLst>
          </p:cNvPr>
          <p:cNvSpPr/>
          <p:nvPr/>
        </p:nvSpPr>
        <p:spPr>
          <a:xfrm>
            <a:off x="7400025" y="4174804"/>
            <a:ext cx="136187" cy="143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FEC0ABD-4828-4B1A-9F17-CEF1546BCDE8}"/>
              </a:ext>
            </a:extLst>
          </p:cNvPr>
          <p:cNvSpPr/>
          <p:nvPr/>
        </p:nvSpPr>
        <p:spPr>
          <a:xfrm>
            <a:off x="7426574" y="2976877"/>
            <a:ext cx="167951" cy="256446"/>
          </a:xfrm>
          <a:custGeom>
            <a:avLst/>
            <a:gdLst>
              <a:gd name="connsiteX0" fmla="*/ 0 w 662473"/>
              <a:gd name="connsiteY0" fmla="*/ 503853 h 1058879"/>
              <a:gd name="connsiteX1" fmla="*/ 223935 w 662473"/>
              <a:gd name="connsiteY1" fmla="*/ 1045029 h 1058879"/>
              <a:gd name="connsiteX2" fmla="*/ 662473 w 662473"/>
              <a:gd name="connsiteY2" fmla="*/ 0 h 105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473" h="1058879">
                <a:moveTo>
                  <a:pt x="0" y="503853"/>
                </a:moveTo>
                <a:cubicBezTo>
                  <a:pt x="56761" y="816429"/>
                  <a:pt x="113523" y="1129005"/>
                  <a:pt x="223935" y="1045029"/>
                </a:cubicBezTo>
                <a:cubicBezTo>
                  <a:pt x="334347" y="961054"/>
                  <a:pt x="589383" y="158620"/>
                  <a:pt x="662473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1C84E35-D888-4369-9ED2-B35A7D37EA1C}"/>
              </a:ext>
            </a:extLst>
          </p:cNvPr>
          <p:cNvSpPr txBox="1">
            <a:spLocks/>
          </p:cNvSpPr>
          <p:nvPr/>
        </p:nvSpPr>
        <p:spPr>
          <a:xfrm>
            <a:off x="7357744" y="4311198"/>
            <a:ext cx="3604282" cy="1049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70000"/>
              </a:lnSpc>
            </a:pPr>
            <a:r>
              <a:rPr lang="ko-KR" altLang="en-US" sz="1100" b="1" dirty="0">
                <a:latin typeface="+mj-ea"/>
              </a:rPr>
              <a:t>다만</a:t>
            </a:r>
            <a:r>
              <a:rPr lang="en-US" altLang="ko-KR" sz="1100" b="1" dirty="0">
                <a:latin typeface="+mj-ea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</a:rPr>
              <a:t>취소</a:t>
            </a:r>
            <a:r>
              <a:rPr lang="ko-KR" altLang="en-US" sz="1100" b="1" dirty="0">
                <a:latin typeface="+mj-ea"/>
              </a:rPr>
              <a:t> 이후 동일한 클래스 및 제품을 예약 했을 때 순번이 안되어서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</a:rPr>
              <a:t> 예약이 불가 </a:t>
            </a:r>
            <a:r>
              <a:rPr lang="ko-KR" altLang="en-US" sz="1100" b="1" dirty="0">
                <a:latin typeface="+mj-ea"/>
              </a:rPr>
              <a:t>할  수 있습니다</a:t>
            </a:r>
            <a:r>
              <a:rPr lang="en-US" altLang="ko-KR" sz="1100" b="1" dirty="0">
                <a:latin typeface="+mj-ea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1238" y="5420567"/>
            <a:ext cx="1007639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44381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42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로그인시에는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로그인 페이지로 이동하며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회원정보 수정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회원 탈퇴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포인트</a:t>
            </a:r>
            <a:r>
              <a:rPr lang="en-US" altLang="ko-KR" sz="1600" b="1" dirty="0">
                <a:solidFill>
                  <a:schemeClr val="accent5"/>
                </a:solidFill>
              </a:rPr>
              <a:t> </a:t>
            </a:r>
            <a:r>
              <a:rPr lang="ko-KR" altLang="en-US" sz="1600" b="1" dirty="0">
                <a:solidFill>
                  <a:schemeClr val="accent5"/>
                </a:solidFill>
              </a:rPr>
              <a:t>및 예약 관리 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기능들의 페이지로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이동할 수 있는 버튼이 제공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 err="1">
                <a:solidFill>
                  <a:srgbClr val="B89464"/>
                </a:solidFill>
              </a:rPr>
              <a:t>마이페이지</a:t>
            </a:r>
            <a:endParaRPr lang="ko-KR" altLang="en-US" sz="3200" b="1" dirty="0">
              <a:solidFill>
                <a:srgbClr val="B8946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53100" y="2315960"/>
            <a:ext cx="1092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1756" r="2758" b="2757"/>
          <a:stretch/>
        </p:blipFill>
        <p:spPr>
          <a:xfrm>
            <a:off x="5944128" y="2290502"/>
            <a:ext cx="4248890" cy="3159872"/>
          </a:xfrm>
          <a:prstGeom prst="rect">
            <a:avLst/>
          </a:prstGeom>
          <a:ln w="15875">
            <a:solidFill>
              <a:srgbClr val="B89465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5ED1B-6EDE-4A2B-A6A1-7819FEE79BF9}"/>
              </a:ext>
            </a:extLst>
          </p:cNvPr>
          <p:cNvSpPr/>
          <p:nvPr/>
        </p:nvSpPr>
        <p:spPr>
          <a:xfrm>
            <a:off x="6096000" y="4675327"/>
            <a:ext cx="1008668" cy="3770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5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306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속 회원탈퇴 페이지에서는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개인 정보가 담겨 있는 五늘</a:t>
            </a:r>
            <a:r>
              <a:rPr lang="en-US" altLang="ko-KR" sz="1600" b="1" dirty="0">
                <a:solidFill>
                  <a:schemeClr val="accent5"/>
                </a:solidFill>
              </a:rPr>
              <a:t>-</a:t>
            </a:r>
            <a:r>
              <a:rPr lang="ko-KR" altLang="en-US" sz="1600" b="1" dirty="0">
                <a:solidFill>
                  <a:schemeClr val="accent5"/>
                </a:solidFill>
              </a:rPr>
              <a:t>빵 사이트 아이디를 삭제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하실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회원탈퇴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22" name="직사각형 21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3" y="2409131"/>
            <a:ext cx="1479773" cy="271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98F145-C862-4DCE-BC64-E8535697CBCE}"/>
              </a:ext>
            </a:extLst>
          </p:cNvPr>
          <p:cNvSpPr txBox="1"/>
          <p:nvPr/>
        </p:nvSpPr>
        <p:spPr>
          <a:xfrm>
            <a:off x="7368738" y="2255242"/>
            <a:ext cx="101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B89464"/>
                </a:solidFill>
                <a:latin typeface="+mj-ea"/>
                <a:ea typeface="+mj-ea"/>
              </a:rPr>
              <a:t>회원탈퇴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3513C5-921E-4FFD-8E04-9825CA6CD70F}"/>
              </a:ext>
            </a:extLst>
          </p:cNvPr>
          <p:cNvCxnSpPr/>
          <p:nvPr/>
        </p:nvCxnSpPr>
        <p:spPr>
          <a:xfrm flipH="1">
            <a:off x="7464728" y="2563019"/>
            <a:ext cx="909824" cy="0"/>
          </a:xfrm>
          <a:prstGeom prst="line">
            <a:avLst/>
          </a:prstGeom>
          <a:ln w="19050">
            <a:solidFill>
              <a:srgbClr val="B99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8DB1FF-9B24-407E-94F4-8E1C77E78B07}"/>
              </a:ext>
            </a:extLst>
          </p:cNvPr>
          <p:cNvSpPr txBox="1"/>
          <p:nvPr/>
        </p:nvSpPr>
        <p:spPr>
          <a:xfrm>
            <a:off x="7368738" y="2611644"/>
            <a:ext cx="3107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i="0" dirty="0">
                <a:solidFill>
                  <a:srgbClr val="666666"/>
                </a:solidFill>
                <a:effectLst/>
                <a:latin typeface="+mj-ea"/>
                <a:ea typeface="+mj-ea"/>
              </a:rPr>
              <a:t>회원탈퇴를 신청하기 전에 안내 사항을 꼭 확인해주세요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A6F164E-4737-46B7-9E19-C1C05E19476C}"/>
              </a:ext>
            </a:extLst>
          </p:cNvPr>
          <p:cNvSpPr txBox="1">
            <a:spLocks/>
          </p:cNvSpPr>
          <p:nvPr/>
        </p:nvSpPr>
        <p:spPr>
          <a:xfrm>
            <a:off x="7080824" y="2361450"/>
            <a:ext cx="3959639" cy="282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사용하고 계신 아이디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(</a:t>
            </a:r>
            <a:r>
              <a:rPr lang="ko-KR" altLang="en-US" sz="1100" b="1" dirty="0" err="1">
                <a:solidFill>
                  <a:srgbClr val="00B050"/>
                </a:solidFill>
                <a:latin typeface="+mj-ea"/>
              </a:rPr>
              <a:t>빵돌이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)</a:t>
            </a: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는 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</a:rPr>
              <a:t>탈퇴할 경우 재사용 및 복구가 불가능</a:t>
            </a: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합니다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.</a:t>
            </a:r>
          </a:p>
          <a:p>
            <a:pPr marL="342900" indent="-342900"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탈퇴 후에는 회원 정보 및 서비스 이용기록은 삭제되며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, </a:t>
            </a: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예약 되어 있는 모든 서비스는 취소 됩니다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F90A5-F2DC-4A45-867B-8AF1CD5942AC}"/>
              </a:ext>
            </a:extLst>
          </p:cNvPr>
          <p:cNvSpPr txBox="1"/>
          <p:nvPr/>
        </p:nvSpPr>
        <p:spPr>
          <a:xfrm>
            <a:off x="7385627" y="4861990"/>
            <a:ext cx="3107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i="0" dirty="0">
                <a:solidFill>
                  <a:srgbClr val="666666"/>
                </a:solidFill>
                <a:effectLst/>
                <a:latin typeface="+mj-ea"/>
                <a:ea typeface="+mj-ea"/>
              </a:rPr>
              <a:t>안내 사항을 </a:t>
            </a:r>
            <a:r>
              <a:rPr lang="ko-KR" altLang="en-US" sz="900" b="1" dirty="0">
                <a:solidFill>
                  <a:srgbClr val="666666"/>
                </a:solidFill>
                <a:latin typeface="+mj-ea"/>
                <a:ea typeface="+mj-ea"/>
              </a:rPr>
              <a:t>모두 확인하였으며</a:t>
            </a:r>
            <a:r>
              <a:rPr lang="en-US" altLang="ko-KR" sz="900" b="1" dirty="0">
                <a:solidFill>
                  <a:srgbClr val="666666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>
                <a:solidFill>
                  <a:srgbClr val="666666"/>
                </a:solidFill>
                <a:latin typeface="+mj-ea"/>
                <a:ea typeface="+mj-ea"/>
              </a:rPr>
              <a:t>이에 동의합니다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6F5631-B157-4985-A460-93416AEFA187}"/>
              </a:ext>
            </a:extLst>
          </p:cNvPr>
          <p:cNvSpPr/>
          <p:nvPr/>
        </p:nvSpPr>
        <p:spPr>
          <a:xfrm>
            <a:off x="7464728" y="4905413"/>
            <a:ext cx="136187" cy="143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901238" y="5420567"/>
            <a:ext cx="1007639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62611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05975" y="0"/>
            <a:ext cx="4780047" cy="685800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78447" y="1427601"/>
            <a:ext cx="4035104" cy="467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UI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소개</a:t>
            </a:r>
            <a:endParaRPr lang="en-US" altLang="ko-KR" sz="20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로그인  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/  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회원가입  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/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   </a:t>
            </a: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마이페이지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검색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사용자 메뉴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메인 화면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관리자 페이지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8447" y="400003"/>
            <a:ext cx="403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INDEX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436918" y="1051810"/>
            <a:ext cx="329911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3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0274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0" y="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96858" y="1620640"/>
            <a:ext cx="403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검색</a:t>
            </a:r>
            <a:endParaRPr lang="ko-KR" altLang="en-US" sz="5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20301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068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식빵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오른쪽 화살표 36"/>
          <p:cNvSpPr/>
          <p:nvPr/>
        </p:nvSpPr>
        <p:spPr>
          <a:xfrm rot="19511702">
            <a:off x="1284485" y="3557395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3845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키워드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제품 및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게시글을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accent5"/>
                </a:solidFill>
              </a:rPr>
              <a:t>검색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할 수 있으며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검색된 제품을 클릭하여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상세 페이지로 이동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</a:t>
            </a:r>
          </a:p>
          <a:p>
            <a:pPr>
              <a:lnSpc>
                <a:spcPct val="2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검색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042358" y="1905537"/>
            <a:ext cx="5919423" cy="4002102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85409" y="2657672"/>
            <a:ext cx="1923883" cy="178727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40568" y="2036837"/>
            <a:ext cx="1086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B89465"/>
                </a:solidFill>
              </a:rPr>
              <a:t>검색결과</a:t>
            </a:r>
            <a:endParaRPr lang="ko-KR" altLang="en-US" sz="1400" b="1" dirty="0">
              <a:solidFill>
                <a:srgbClr val="B89465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93404" y="2091009"/>
            <a:ext cx="31227" cy="190008"/>
          </a:xfrm>
          <a:prstGeom prst="rect">
            <a:avLst/>
          </a:prstGeom>
          <a:solidFill>
            <a:srgbClr val="B89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894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93404" y="2527091"/>
            <a:ext cx="304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D4633"/>
                </a:solidFill>
              </a:rPr>
              <a:t>“</a:t>
            </a:r>
            <a:r>
              <a:rPr lang="ko-KR" altLang="en-US" sz="800" b="1" dirty="0">
                <a:solidFill>
                  <a:srgbClr val="0D4633"/>
                </a:solidFill>
              </a:rPr>
              <a:t>식빵</a:t>
            </a:r>
            <a:r>
              <a:rPr lang="en-US" altLang="ko-KR" sz="800" b="1" dirty="0">
                <a:solidFill>
                  <a:srgbClr val="0D4633"/>
                </a:solidFill>
              </a:rPr>
              <a:t>＂</a:t>
            </a:r>
            <a:r>
              <a:rPr lang="ko-KR" altLang="en-US" sz="800" b="1" dirty="0">
                <a:solidFill>
                  <a:srgbClr val="0D4633"/>
                </a:solidFill>
              </a:rPr>
              <a:t>에 대한 검색결과 총 </a:t>
            </a:r>
            <a:r>
              <a:rPr lang="en-US" altLang="ko-KR" sz="800" b="1" dirty="0">
                <a:solidFill>
                  <a:srgbClr val="0D4633"/>
                </a:solidFill>
              </a:rPr>
              <a:t>3</a:t>
            </a:r>
            <a:r>
              <a:rPr lang="ko-KR" altLang="en-US" sz="800" b="1" dirty="0">
                <a:solidFill>
                  <a:srgbClr val="0D4633"/>
                </a:solidFill>
              </a:rPr>
              <a:t>건 입니다</a:t>
            </a:r>
            <a:r>
              <a:rPr lang="en-US" altLang="ko-KR" sz="800" b="1" dirty="0">
                <a:solidFill>
                  <a:srgbClr val="0D4633"/>
                </a:solidFill>
              </a:rPr>
              <a:t>.</a:t>
            </a:r>
            <a:endParaRPr lang="ko-KR" altLang="en-US" sz="800" b="1" dirty="0">
              <a:solidFill>
                <a:srgbClr val="0D4633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374" y="3105550"/>
            <a:ext cx="1383256" cy="17596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517" y="3106578"/>
            <a:ext cx="1388145" cy="17693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342" y="3105550"/>
            <a:ext cx="1378368" cy="178405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385409" y="2804855"/>
            <a:ext cx="52178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23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96858" y="1620640"/>
            <a:ext cx="403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사용자 메뉴</a:t>
            </a:r>
          </a:p>
        </p:txBody>
      </p:sp>
    </p:spTree>
    <p:extLst>
      <p:ext uri="{BB962C8B-B14F-4D97-AF65-F5344CB8AC3E}">
        <p14:creationId xmlns:p14="http://schemas.microsoft.com/office/powerpoint/2010/main" val="379320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44" name="오른쪽 화살표 43"/>
          <p:cNvSpPr/>
          <p:nvPr/>
        </p:nvSpPr>
        <p:spPr>
          <a:xfrm rot="19511702">
            <a:off x="601233" y="4589727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0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44" name="오른쪽 화살표 43"/>
          <p:cNvSpPr/>
          <p:nvPr/>
        </p:nvSpPr>
        <p:spPr>
          <a:xfrm rot="19511702">
            <a:off x="2480833" y="4589727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7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브랜드 스토리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五늘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빵의 </a:t>
            </a:r>
            <a:r>
              <a:rPr lang="ko-KR" altLang="en-US" sz="1600" b="1" dirty="0">
                <a:solidFill>
                  <a:schemeClr val="accent5"/>
                </a:solidFill>
              </a:rPr>
              <a:t>역사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ko-KR" altLang="en-US" sz="1600" b="1" dirty="0">
                <a:solidFill>
                  <a:schemeClr val="accent5"/>
                </a:solidFill>
              </a:rPr>
              <a:t>이야기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브랜드 스토리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042358" y="1950771"/>
            <a:ext cx="5919422" cy="3871161"/>
            <a:chOff x="5313596" y="2063131"/>
            <a:chExt cx="5182464" cy="3871161"/>
          </a:xfrm>
        </p:grpSpPr>
        <p:grpSp>
          <p:nvGrpSpPr>
            <p:cNvPr id="30" name="그룹 29"/>
            <p:cNvGrpSpPr/>
            <p:nvPr/>
          </p:nvGrpSpPr>
          <p:grpSpPr>
            <a:xfrm>
              <a:off x="5313596" y="2063131"/>
              <a:ext cx="5182464" cy="3871161"/>
              <a:chOff x="3675373" y="108321"/>
              <a:chExt cx="8346410" cy="6858000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3675373" y="108321"/>
                <a:ext cx="8346410" cy="6858000"/>
                <a:chOff x="4119694" y="101782"/>
                <a:chExt cx="8346410" cy="6858000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19694" y="101782"/>
                  <a:ext cx="8346410" cy="6858000"/>
                </a:xfrm>
                <a:prstGeom prst="rect">
                  <a:avLst/>
                </a:prstGeom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8213706" y="1299730"/>
                  <a:ext cx="3920817" cy="2167350"/>
                </a:xfrm>
                <a:prstGeom prst="rect">
                  <a:avLst/>
                </a:prstGeom>
                <a:solidFill>
                  <a:srgbClr val="F7F0DA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2021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년 </a:t>
                  </a:r>
                  <a:r>
                    <a:rPr lang="ko-KR" altLang="en-US" sz="7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비트캠프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</a:t>
                  </a:r>
                  <a:r>
                    <a:rPr lang="ko-KR" altLang="en-US" sz="7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강남본원에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처음 매장을 연</a:t>
                  </a:r>
                  <a:r>
                    <a:rPr lang="en-US" altLang="ko-KR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五늘</a:t>
                  </a:r>
                  <a:r>
                    <a:rPr lang="en-US" altLang="ko-KR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-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빵은 다른 빵집보다</a:t>
                  </a:r>
                  <a:endParaRPr lang="en-US" altLang="ko-KR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훨씬 맛있습니다</a:t>
                  </a:r>
                  <a:r>
                    <a:rPr lang="en-US" altLang="ko-KR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. </a:t>
                  </a:r>
                </a:p>
                <a:p>
                  <a:pPr>
                    <a:lnSpc>
                      <a:spcPct val="150000"/>
                    </a:lnSpc>
                  </a:pPr>
                  <a:endParaRPr lang="en-US" altLang="ko-KR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매일 아침 五시 신선한 재료들을 공급받아</a:t>
                  </a:r>
                  <a:endParaRPr lang="en-US" altLang="ko-KR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직접 구워 판매합니다</a:t>
                  </a:r>
                  <a:r>
                    <a:rPr lang="en-US" altLang="ko-KR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endParaRPr lang="ko-KR" altLang="en-US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>
              <a:xfrm>
                <a:off x="8486230" y="346782"/>
                <a:ext cx="1315944" cy="418399"/>
              </a:xfrm>
              <a:prstGeom prst="rect">
                <a:avLst/>
              </a:prstGeom>
              <a:solidFill>
                <a:srgbClr val="F7F0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396904" y="4599583"/>
              <a:ext cx="1844395" cy="1169551"/>
            </a:xfrm>
            <a:prstGeom prst="rect">
              <a:avLst/>
            </a:prstGeom>
            <a:solidFill>
              <a:srgbClr val="F7F0DA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五늘</a:t>
              </a:r>
              <a:r>
                <a:rPr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-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빵 이라는 이름은 </a:t>
              </a:r>
              <a:r>
                <a:rPr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B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반의 </a:t>
              </a:r>
              <a:r>
                <a:rPr lang="ko-KR" altLang="en-US" sz="7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다섯번째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조라는 뜻과 매일 아침 五시 </a:t>
              </a:r>
              <a:r>
                <a:rPr lang="ko-KR" altLang="en-US" sz="7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직접구은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신선한 빵만을 판매하겠다는 저희 베이커리 만의 다짐이 담겨져 있습니다</a:t>
              </a:r>
              <a:r>
                <a:rPr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200000"/>
                </a:lnSpc>
              </a:pPr>
              <a:endPara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994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5312354" y="4681957"/>
            <a:ext cx="1470524" cy="2401116"/>
            <a:chOff x="6216539" y="2936745"/>
            <a:chExt cx="1009218" cy="2018713"/>
          </a:xfrm>
        </p:grpSpPr>
        <p:sp>
          <p:nvSpPr>
            <p:cNvPr id="35" name="직사각형 34"/>
            <p:cNvSpPr/>
            <p:nvPr/>
          </p:nvSpPr>
          <p:spPr>
            <a:xfrm>
              <a:off x="6216539" y="2936745"/>
              <a:ext cx="1009218" cy="1761161"/>
            </a:xfrm>
            <a:prstGeom prst="rect">
              <a:avLst/>
            </a:prstGeom>
            <a:solidFill>
              <a:srgbClr val="B99366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97402" y="3014759"/>
              <a:ext cx="847492" cy="194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신제품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D4633"/>
                  </a:solidFill>
                </a:rPr>
                <a:t>빵</a:t>
              </a:r>
              <a:endParaRPr lang="en-US" altLang="ko-KR" sz="1600" dirty="0">
                <a:solidFill>
                  <a:srgbClr val="0D4633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케이크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샌드위치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기타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오른쪽 화살표 45"/>
          <p:cNvSpPr/>
          <p:nvPr/>
        </p:nvSpPr>
        <p:spPr>
          <a:xfrm rot="19511702">
            <a:off x="4847552" y="5276057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874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127097" y="2936745"/>
            <a:ext cx="1188102" cy="1761161"/>
          </a:xfrm>
          <a:prstGeom prst="rect">
            <a:avLst/>
          </a:prstGeom>
          <a:solidFill>
            <a:srgbClr val="F7F0D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제품 안내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안내 페이지로 이동하여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제품에 마우스를 올리면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제품에 대한 </a:t>
            </a:r>
            <a:r>
              <a:rPr lang="ko-KR" altLang="en-US" sz="1600" b="1" dirty="0">
                <a:solidFill>
                  <a:schemeClr val="accent5"/>
                </a:solidFill>
              </a:rPr>
              <a:t>간략한 정보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예약 가능한 </a:t>
            </a:r>
            <a:r>
              <a:rPr lang="ko-KR" altLang="en-US" sz="1600" b="1" dirty="0">
                <a:solidFill>
                  <a:schemeClr val="accent5"/>
                </a:solidFill>
              </a:rPr>
              <a:t>재고 정보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확인할 수 있으며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rgbClr val="0D4633"/>
                </a:solidFill>
              </a:rPr>
              <a:t>-more-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버튼을 통해 </a:t>
            </a:r>
            <a:r>
              <a:rPr lang="ko-KR" altLang="en-US" sz="1600" b="1" dirty="0">
                <a:solidFill>
                  <a:schemeClr val="accent5"/>
                </a:solidFill>
              </a:rPr>
              <a:t>상세 페이지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이동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135" y="1950771"/>
            <a:ext cx="4415868" cy="37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5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상세페이지 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제품 설명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ko-KR" altLang="en-US" sz="1600" b="1" dirty="0">
                <a:solidFill>
                  <a:schemeClr val="accent5"/>
                </a:solidFill>
              </a:rPr>
              <a:t>영양정보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err="1">
                <a:solidFill>
                  <a:schemeClr val="accent5"/>
                </a:solidFill>
              </a:rPr>
              <a:t>예약옵션</a:t>
            </a:r>
            <a:r>
              <a:rPr lang="ko-KR" altLang="en-US" sz="1600" b="1" dirty="0">
                <a:solidFill>
                  <a:schemeClr val="accent5"/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등이 표기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수량 선택 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예약하기 버튼을 통해 제품을 예약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제품 안내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714085" y="75819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844" y="2298662"/>
            <a:ext cx="4640451" cy="3188223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 rot="19511702">
            <a:off x="8019639" y="5241984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2B3212A-F4DC-45E8-8907-57198BD22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658" y="1885134"/>
            <a:ext cx="2494518" cy="10298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284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0680"/>
            <a:ext cx="12192000" cy="686868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마이페이지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5770375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605556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6070802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605556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607080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86751" y="5180753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5224207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6837165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1089186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44" name="직사각형 43"/>
          <p:cNvSpPr/>
          <p:nvPr/>
        </p:nvSpPr>
        <p:spPr>
          <a:xfrm>
            <a:off x="0" y="-1068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96858" y="2719969"/>
            <a:ext cx="403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UI </a:t>
            </a:r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780954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99366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89746" y="4776340"/>
            <a:ext cx="2110785" cy="1569271"/>
            <a:chOff x="6216539" y="2936745"/>
            <a:chExt cx="1036423" cy="1885597"/>
          </a:xfrm>
        </p:grpSpPr>
        <p:sp>
          <p:nvSpPr>
            <p:cNvPr id="44" name="직사각형 43"/>
            <p:cNvSpPr/>
            <p:nvPr/>
          </p:nvSpPr>
          <p:spPr>
            <a:xfrm>
              <a:off x="6216539" y="2936745"/>
              <a:ext cx="1009218" cy="1761161"/>
            </a:xfrm>
            <a:prstGeom prst="rect">
              <a:avLst/>
            </a:prstGeom>
            <a:solidFill>
              <a:srgbClr val="B99366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27497" y="3158166"/>
              <a:ext cx="1025465" cy="166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rgbClr val="0D4633"/>
                  </a:solidFill>
                </a:rPr>
                <a:t>이벤트 안내</a:t>
              </a:r>
              <a:endParaRPr lang="en-US" altLang="ko-KR" sz="1400" dirty="0">
                <a:solidFill>
                  <a:srgbClr val="0D4633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bg1"/>
                  </a:solidFill>
                </a:rPr>
                <a:t>베이킹 클래스 예약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오른쪽 화살표 33"/>
          <p:cNvSpPr/>
          <p:nvPr/>
        </p:nvSpPr>
        <p:spPr>
          <a:xfrm rot="19511702">
            <a:off x="6948288" y="5148445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41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127097" y="2936745"/>
            <a:ext cx="1188102" cy="1761161"/>
          </a:xfrm>
          <a:prstGeom prst="rect">
            <a:avLst/>
          </a:prstGeom>
          <a:solidFill>
            <a:srgbClr val="F7F0D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10" name="직사각형 9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429653" y="2059473"/>
            <a:ext cx="5144831" cy="1743149"/>
            <a:chOff x="2096664" y="831276"/>
            <a:chExt cx="11810809" cy="4299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664" y="831276"/>
              <a:ext cx="11810809" cy="429967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582609" y="1070494"/>
              <a:ext cx="1579070" cy="651949"/>
            </a:xfrm>
            <a:prstGeom prst="rect">
              <a:avLst/>
            </a:prstGeom>
            <a:solidFill>
              <a:srgbClr val="ACB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224B70"/>
                  </a:solidFill>
                </a:rPr>
                <a:t>五늘</a:t>
              </a:r>
              <a:r>
                <a:rPr lang="en-US" altLang="ko-KR" sz="1100" b="1" dirty="0">
                  <a:solidFill>
                    <a:srgbClr val="224B70"/>
                  </a:solidFill>
                </a:rPr>
                <a:t>-</a:t>
              </a:r>
              <a:r>
                <a:rPr lang="ko-KR" altLang="en-US" sz="1100" b="1" dirty="0">
                  <a:solidFill>
                    <a:srgbClr val="224B70"/>
                  </a:solidFill>
                </a:rPr>
                <a:t>빵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429653" y="3953160"/>
            <a:ext cx="5133075" cy="1685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540" y="4082917"/>
            <a:ext cx="949114" cy="142643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880" y="4074642"/>
            <a:ext cx="960150" cy="143470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773" y="4086468"/>
            <a:ext cx="932559" cy="141263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962378" y="2550961"/>
            <a:ext cx="2012428" cy="218431"/>
          </a:xfrm>
          <a:prstGeom prst="rect">
            <a:avLst/>
          </a:prstGeom>
          <a:solidFill>
            <a:srgbClr val="ACB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24B70"/>
                </a:solidFill>
              </a:rPr>
              <a:t>五늘</a:t>
            </a:r>
            <a:r>
              <a:rPr lang="en-US" altLang="ko-KR" sz="500" b="1" dirty="0">
                <a:solidFill>
                  <a:srgbClr val="224B70"/>
                </a:solidFill>
              </a:rPr>
              <a:t>-</a:t>
            </a:r>
            <a:r>
              <a:rPr lang="ko-KR" altLang="en-US" sz="500" b="1" dirty="0">
                <a:solidFill>
                  <a:srgbClr val="224B70"/>
                </a:solidFill>
              </a:rPr>
              <a:t>빵에서 미리 예약</a:t>
            </a:r>
            <a:r>
              <a:rPr lang="en-US" altLang="ko-KR" sz="500" b="1" dirty="0">
                <a:solidFill>
                  <a:srgbClr val="224B70"/>
                </a:solidFill>
              </a:rPr>
              <a:t>, </a:t>
            </a:r>
            <a:r>
              <a:rPr lang="ko-KR" altLang="en-US" sz="500" b="1" dirty="0">
                <a:solidFill>
                  <a:srgbClr val="224B70"/>
                </a:solidFill>
              </a:rPr>
              <a:t>결제하고 원하는 날짜와 시간에 원하는 매장에서 픽업하는 서비스 입니다</a:t>
            </a:r>
            <a:r>
              <a:rPr lang="en-US" altLang="ko-KR" sz="500" b="1" dirty="0">
                <a:solidFill>
                  <a:srgbClr val="224B70"/>
                </a:solidFill>
              </a:rPr>
              <a:t>.</a:t>
            </a:r>
            <a:endParaRPr lang="ko-KR" altLang="en-US" sz="500" b="1" dirty="0">
              <a:solidFill>
                <a:srgbClr val="224B7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355105" y="4074642"/>
            <a:ext cx="960150" cy="1434706"/>
            <a:chOff x="9202705" y="4086468"/>
            <a:chExt cx="960150" cy="143470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2705" y="4086468"/>
              <a:ext cx="960150" cy="1434706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9240838" y="4257675"/>
              <a:ext cx="563562" cy="830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463459" y="4217231"/>
            <a:ext cx="323850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오늘 할인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 안내 페이지에서는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진행중인 </a:t>
            </a:r>
            <a:r>
              <a:rPr lang="ko-KR" altLang="en-US" sz="1600" b="1" dirty="0">
                <a:solidFill>
                  <a:schemeClr val="accent5"/>
                </a:solidFill>
              </a:rPr>
              <a:t>이벤트 내용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 할 수 있으며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이벤트 선택하여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상세 페이지로 이동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이벤트 안내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03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99366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89746" y="4776340"/>
            <a:ext cx="2110785" cy="1569271"/>
            <a:chOff x="6216539" y="2936745"/>
            <a:chExt cx="1036423" cy="1885597"/>
          </a:xfrm>
        </p:grpSpPr>
        <p:sp>
          <p:nvSpPr>
            <p:cNvPr id="44" name="직사각형 43"/>
            <p:cNvSpPr/>
            <p:nvPr/>
          </p:nvSpPr>
          <p:spPr>
            <a:xfrm>
              <a:off x="6216539" y="2936745"/>
              <a:ext cx="1009218" cy="1761161"/>
            </a:xfrm>
            <a:prstGeom prst="rect">
              <a:avLst/>
            </a:prstGeom>
            <a:solidFill>
              <a:srgbClr val="B99366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27497" y="3158166"/>
              <a:ext cx="1025465" cy="166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bg1"/>
                  </a:solidFill>
                </a:rPr>
                <a:t>이벤트 안내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rgbClr val="0D4633"/>
                  </a:solidFill>
                </a:rPr>
                <a:t>베이킹 클래스 예약</a:t>
              </a:r>
              <a:endParaRPr lang="en-US" altLang="ko-KR" sz="1400" dirty="0">
                <a:solidFill>
                  <a:srgbClr val="0D4633"/>
                </a:solidFill>
              </a:endParaRPr>
            </a:p>
            <a:p>
              <a:pPr>
                <a:lnSpc>
                  <a:spcPct val="200000"/>
                </a:lnSpc>
              </a:pP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오른쪽 화살표 33"/>
          <p:cNvSpPr/>
          <p:nvPr/>
        </p:nvSpPr>
        <p:spPr>
          <a:xfrm rot="19511702">
            <a:off x="6912464" y="5649032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5383666" y="2797515"/>
            <a:ext cx="1727200" cy="1873642"/>
            <a:chOff x="5797550" y="2802059"/>
            <a:chExt cx="1727200" cy="1873642"/>
          </a:xfrm>
        </p:grpSpPr>
        <p:grpSp>
          <p:nvGrpSpPr>
            <p:cNvPr id="14" name="그룹 13"/>
            <p:cNvGrpSpPr/>
            <p:nvPr/>
          </p:nvGrpSpPr>
          <p:grpSpPr>
            <a:xfrm>
              <a:off x="5988894" y="2802059"/>
              <a:ext cx="1344512" cy="1873642"/>
              <a:chOff x="7905750" y="2787650"/>
              <a:chExt cx="1968500" cy="274320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7905750" y="2787650"/>
                <a:ext cx="1968500" cy="274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1318" y="3830162"/>
                <a:ext cx="1962932" cy="1700688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5797550" y="2894646"/>
              <a:ext cx="17272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>
                  <a:solidFill>
                    <a:schemeClr val="accent6">
                      <a:lumMod val="75000"/>
                    </a:schemeClr>
                  </a:solidFill>
                </a:rPr>
                <a:t>스콘</a:t>
              </a:r>
              <a:r>
                <a:rPr lang="ko-KR" altLang="en-US" sz="1000" dirty="0">
                  <a:solidFill>
                    <a:schemeClr val="accent6">
                      <a:lumMod val="75000"/>
                    </a:schemeClr>
                  </a:solidFill>
                </a:rPr>
                <a:t> 클래스</a:t>
              </a:r>
              <a:endParaRPr lang="en-US" altLang="ko-KR" sz="10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rgbClr val="224B70"/>
                  </a:solidFill>
                </a:rPr>
                <a:t>강남 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174581" y="3357563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174581" y="2955131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7138469" y="2797515"/>
            <a:ext cx="1727200" cy="1873642"/>
            <a:chOff x="7292585" y="2802059"/>
            <a:chExt cx="1727200" cy="1873642"/>
          </a:xfrm>
        </p:grpSpPr>
        <p:sp>
          <p:nvSpPr>
            <p:cNvPr id="22" name="직사각형 21"/>
            <p:cNvSpPr/>
            <p:nvPr/>
          </p:nvSpPr>
          <p:spPr>
            <a:xfrm>
              <a:off x="7483929" y="2802059"/>
              <a:ext cx="1344512" cy="1873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92585" y="2886073"/>
              <a:ext cx="17272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>
                  <a:solidFill>
                    <a:schemeClr val="accent6">
                      <a:lumMod val="75000"/>
                    </a:schemeClr>
                  </a:solidFill>
                </a:rPr>
                <a:t>크로플</a:t>
              </a:r>
              <a:r>
                <a:rPr lang="ko-KR" altLang="en-US" sz="1000" dirty="0">
                  <a:solidFill>
                    <a:schemeClr val="accent6">
                      <a:lumMod val="75000"/>
                    </a:schemeClr>
                  </a:solidFill>
                </a:rPr>
                <a:t> 클래스</a:t>
              </a:r>
              <a:endParaRPr lang="en-US" altLang="ko-KR" sz="10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rgbClr val="224B70"/>
                  </a:solidFill>
                </a:rPr>
                <a:t>청담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7669616" y="3357563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3929" y="3508313"/>
              <a:ext cx="1344512" cy="1167388"/>
            </a:xfrm>
            <a:prstGeom prst="rect">
              <a:avLst/>
            </a:prstGeom>
          </p:spPr>
        </p:pic>
        <p:cxnSp>
          <p:nvCxnSpPr>
            <p:cNvPr id="27" name="직선 연결선 26"/>
            <p:cNvCxnSpPr/>
            <p:nvPr/>
          </p:nvCxnSpPr>
          <p:spPr>
            <a:xfrm>
              <a:off x="7669616" y="2950368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8940647" y="2797515"/>
            <a:ext cx="1727200" cy="1873642"/>
            <a:chOff x="8968883" y="2802059"/>
            <a:chExt cx="1727200" cy="1873642"/>
          </a:xfrm>
        </p:grpSpPr>
        <p:sp>
          <p:nvSpPr>
            <p:cNvPr id="32" name="직사각형 31"/>
            <p:cNvSpPr/>
            <p:nvPr/>
          </p:nvSpPr>
          <p:spPr>
            <a:xfrm>
              <a:off x="9164651" y="2802059"/>
              <a:ext cx="1344512" cy="1873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6518" y="3508313"/>
              <a:ext cx="1342645" cy="116284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968883" y="2900361"/>
              <a:ext cx="1727200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>
                  <a:solidFill>
                    <a:schemeClr val="accent6">
                      <a:lumMod val="75000"/>
                    </a:schemeClr>
                  </a:solidFill>
                </a:rPr>
                <a:t>타르트</a:t>
              </a:r>
              <a:r>
                <a:rPr lang="ko-KR" altLang="en-US" sz="1000" dirty="0">
                  <a:solidFill>
                    <a:schemeClr val="accent6">
                      <a:lumMod val="75000"/>
                    </a:schemeClr>
                  </a:solidFill>
                </a:rPr>
                <a:t> 클래스</a:t>
              </a:r>
              <a:endParaRPr lang="en-US" altLang="ko-KR" sz="10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rgbClr val="224B70"/>
                  </a:solidFill>
                </a:rPr>
                <a:t>홍대</a:t>
              </a: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9345914" y="3357563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9345914" y="2950368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/>
          <p:cNvCxnSpPr/>
          <p:nvPr/>
        </p:nvCxnSpPr>
        <p:spPr>
          <a:xfrm>
            <a:off x="5279563" y="2443134"/>
            <a:ext cx="544501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5293404" y="2036837"/>
            <a:ext cx="917229" cy="307777"/>
            <a:chOff x="5382304" y="2052712"/>
            <a:chExt cx="917229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5429468" y="2052712"/>
              <a:ext cx="8700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B89465"/>
                  </a:solidFill>
                </a:rPr>
                <a:t>클래스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382304" y="2106884"/>
              <a:ext cx="31227" cy="190008"/>
            </a:xfrm>
            <a:prstGeom prst="rect">
              <a:avLst/>
            </a:prstGeom>
            <a:solidFill>
              <a:srgbClr val="B894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89465"/>
                </a:solidFill>
              </a:endParaRPr>
            </a:p>
          </p:txBody>
        </p:sp>
      </p:grpSp>
      <p:cxnSp>
        <p:nvCxnSpPr>
          <p:cNvPr id="46" name="직선 연결선 45"/>
          <p:cNvCxnSpPr/>
          <p:nvPr/>
        </p:nvCxnSpPr>
        <p:spPr>
          <a:xfrm>
            <a:off x="5279563" y="5154584"/>
            <a:ext cx="544501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334024" y="2802965"/>
            <a:ext cx="1341540" cy="1871290"/>
          </a:xfrm>
          <a:prstGeom prst="rect">
            <a:avLst/>
          </a:prstGeom>
          <a:solidFill>
            <a:schemeClr val="bg2">
              <a:lumMod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567036" y="3602154"/>
            <a:ext cx="870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</a:rPr>
              <a:t>상세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-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오른쪽 화살표 47"/>
          <p:cNvSpPr/>
          <p:nvPr/>
        </p:nvSpPr>
        <p:spPr>
          <a:xfrm rot="19511702">
            <a:off x="7297012" y="3765588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968065" y="4883579"/>
            <a:ext cx="68005" cy="70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2" name="타원 51"/>
          <p:cNvSpPr/>
          <p:nvPr/>
        </p:nvSpPr>
        <p:spPr>
          <a:xfrm>
            <a:off x="7775978" y="4885387"/>
            <a:ext cx="68005" cy="70873"/>
          </a:xfrm>
          <a:prstGeom prst="ellipse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타원 52"/>
          <p:cNvSpPr/>
          <p:nvPr/>
        </p:nvSpPr>
        <p:spPr>
          <a:xfrm>
            <a:off x="8154034" y="4883578"/>
            <a:ext cx="68005" cy="70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클래스 예약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페이지 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 가능한 </a:t>
            </a:r>
            <a:r>
              <a:rPr lang="ko-KR" altLang="en-US" sz="1600" b="1" dirty="0">
                <a:solidFill>
                  <a:schemeClr val="accent5"/>
                </a:solidFill>
              </a:rPr>
              <a:t>클래스 목록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나타내며 원하는 클래스를 선택하여 예약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58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7" name="직사각형 6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sp>
        <p:nvSpPr>
          <p:cNvPr id="51" name="타원 50"/>
          <p:cNvSpPr/>
          <p:nvPr/>
        </p:nvSpPr>
        <p:spPr>
          <a:xfrm>
            <a:off x="7968065" y="4883579"/>
            <a:ext cx="68005" cy="70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타원 52"/>
          <p:cNvSpPr/>
          <p:nvPr/>
        </p:nvSpPr>
        <p:spPr>
          <a:xfrm>
            <a:off x="8154034" y="4883578"/>
            <a:ext cx="68005" cy="70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클래스 예약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 정보 정보와 클래스는 자동으로 작성 되며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날짜와 시간을 선택하여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예약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7235306" y="2348122"/>
            <a:ext cx="3726476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92229" y="2056007"/>
            <a:ext cx="102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</a:rPr>
              <a:t>고객정보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9600545" y="5416960"/>
            <a:ext cx="579796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예약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295002" y="5420567"/>
            <a:ext cx="613875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취소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75861" y="2623333"/>
            <a:ext cx="570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B89465"/>
                </a:solidFill>
              </a:rPr>
              <a:t>성함</a:t>
            </a:r>
          </a:p>
        </p:txBody>
      </p:sp>
      <p:cxnSp>
        <p:nvCxnSpPr>
          <p:cNvPr id="71" name="직선 연결선 70"/>
          <p:cNvCxnSpPr/>
          <p:nvPr/>
        </p:nvCxnSpPr>
        <p:spPr>
          <a:xfrm>
            <a:off x="8046721" y="2883539"/>
            <a:ext cx="1690254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7235306" y="3794522"/>
            <a:ext cx="3726476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192229" y="3502407"/>
            <a:ext cx="102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</a:rPr>
              <a:t>예약정보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51653" y="3021763"/>
            <a:ext cx="667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B89465"/>
                </a:solidFill>
              </a:rPr>
              <a:t>연락처</a:t>
            </a:r>
          </a:p>
        </p:txBody>
      </p:sp>
      <p:cxnSp>
        <p:nvCxnSpPr>
          <p:cNvPr id="75" name="직선 연결선 74"/>
          <p:cNvCxnSpPr/>
          <p:nvPr/>
        </p:nvCxnSpPr>
        <p:spPr>
          <a:xfrm>
            <a:off x="8046721" y="3259271"/>
            <a:ext cx="1690254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404516" y="4138047"/>
            <a:ext cx="85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B89465"/>
                </a:solidFill>
              </a:rPr>
              <a:t>클래스</a:t>
            </a:r>
            <a:r>
              <a:rPr lang="ko-KR" altLang="en-US" sz="1100" dirty="0">
                <a:solidFill>
                  <a:srgbClr val="0D4633"/>
                </a:solidFill>
              </a:rPr>
              <a:t> 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8164979" y="4397684"/>
            <a:ext cx="1668219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581288" y="4501624"/>
            <a:ext cx="667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</a:rPr>
              <a:t>날짜</a:t>
            </a:r>
          </a:p>
        </p:txBody>
      </p:sp>
      <p:cxnSp>
        <p:nvCxnSpPr>
          <p:cNvPr id="79" name="직선 연결선 78"/>
          <p:cNvCxnSpPr/>
          <p:nvPr/>
        </p:nvCxnSpPr>
        <p:spPr>
          <a:xfrm>
            <a:off x="8164979" y="4773417"/>
            <a:ext cx="1725464" cy="4307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70" y="3600307"/>
            <a:ext cx="1111775" cy="2042563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388831" y="2610017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rgbClr val="0D4633"/>
                </a:solidFill>
              </a:rPr>
              <a:t>김자바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96869" y="2993318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D4633"/>
                </a:solidFill>
              </a:rPr>
              <a:t>010-1234-5678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303959" y="4109331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rgbClr val="0D4633"/>
                </a:solidFill>
              </a:rPr>
              <a:t>크로플</a:t>
            </a:r>
            <a:r>
              <a:rPr lang="ko-KR" altLang="en-US" sz="1200" dirty="0">
                <a:solidFill>
                  <a:srgbClr val="0D4633"/>
                </a:solidFill>
              </a:rPr>
              <a:t> 클래스 </a:t>
            </a:r>
            <a:r>
              <a:rPr lang="en-US" altLang="ko-KR" sz="1200" dirty="0">
                <a:solidFill>
                  <a:srgbClr val="0D4633"/>
                </a:solidFill>
              </a:rPr>
              <a:t>(</a:t>
            </a:r>
            <a:r>
              <a:rPr lang="ko-KR" altLang="en-US" sz="1200" dirty="0">
                <a:solidFill>
                  <a:srgbClr val="0D4633"/>
                </a:solidFill>
              </a:rPr>
              <a:t>청담</a:t>
            </a:r>
            <a:r>
              <a:rPr lang="en-US" altLang="ko-KR" sz="1200" dirty="0">
                <a:solidFill>
                  <a:srgbClr val="0D4633"/>
                </a:solidFill>
              </a:rPr>
              <a:t>)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88831" y="4852855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D4633"/>
                </a:solidFill>
              </a:rPr>
              <a:t>17:00 ~ 19:00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293404" y="2036837"/>
            <a:ext cx="1133904" cy="307777"/>
            <a:chOff x="5382304" y="2052712"/>
            <a:chExt cx="1133904" cy="307777"/>
          </a:xfrm>
        </p:grpSpPr>
        <p:sp>
          <p:nvSpPr>
            <p:cNvPr id="89" name="TextBox 88"/>
            <p:cNvSpPr txBox="1"/>
            <p:nvPr/>
          </p:nvSpPr>
          <p:spPr>
            <a:xfrm>
              <a:off x="5429468" y="2052712"/>
              <a:ext cx="1086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0D4633"/>
                  </a:solidFill>
                </a:rPr>
                <a:t>예약하기</a:t>
              </a:r>
              <a:endParaRPr lang="ko-KR" altLang="en-US" sz="1400" b="1" dirty="0">
                <a:solidFill>
                  <a:srgbClr val="0D4633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382304" y="2106884"/>
              <a:ext cx="31227" cy="190008"/>
            </a:xfrm>
            <a:prstGeom prst="rect">
              <a:avLst/>
            </a:prstGeom>
            <a:solidFill>
              <a:srgbClr val="0D4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7585761" y="4882836"/>
            <a:ext cx="667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</a:rPr>
              <a:t>시간</a:t>
            </a:r>
          </a:p>
        </p:txBody>
      </p:sp>
      <p:cxnSp>
        <p:nvCxnSpPr>
          <p:cNvPr id="93" name="직선 연결선 92"/>
          <p:cNvCxnSpPr/>
          <p:nvPr/>
        </p:nvCxnSpPr>
        <p:spPr>
          <a:xfrm>
            <a:off x="8169452" y="5154628"/>
            <a:ext cx="1720991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/>
          <p:cNvGrpSpPr/>
          <p:nvPr/>
        </p:nvGrpSpPr>
        <p:grpSpPr>
          <a:xfrm>
            <a:off x="9926201" y="4977013"/>
            <a:ext cx="70254" cy="57256"/>
            <a:chOff x="9967429" y="4951918"/>
            <a:chExt cx="102859" cy="83829"/>
          </a:xfrm>
        </p:grpSpPr>
        <p:cxnSp>
          <p:nvCxnSpPr>
            <p:cNvPr id="97" name="직선 연결선 96"/>
            <p:cNvCxnSpPr/>
            <p:nvPr/>
          </p:nvCxnSpPr>
          <p:spPr>
            <a:xfrm>
              <a:off x="9967429" y="4954451"/>
              <a:ext cx="57634" cy="81296"/>
            </a:xfrm>
            <a:prstGeom prst="line">
              <a:avLst/>
            </a:prstGeom>
            <a:ln w="12700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 flipH="1">
              <a:off x="10020930" y="4951918"/>
              <a:ext cx="49358" cy="83829"/>
            </a:xfrm>
            <a:prstGeom prst="line">
              <a:avLst/>
            </a:prstGeom>
            <a:ln w="12700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928272" y="4590482"/>
            <a:ext cx="70254" cy="57256"/>
            <a:chOff x="9967429" y="4951918"/>
            <a:chExt cx="102859" cy="83829"/>
          </a:xfrm>
        </p:grpSpPr>
        <p:cxnSp>
          <p:nvCxnSpPr>
            <p:cNvPr id="106" name="직선 연결선 105"/>
            <p:cNvCxnSpPr/>
            <p:nvPr/>
          </p:nvCxnSpPr>
          <p:spPr>
            <a:xfrm>
              <a:off x="9967429" y="4954451"/>
              <a:ext cx="57634" cy="81296"/>
            </a:xfrm>
            <a:prstGeom prst="line">
              <a:avLst/>
            </a:prstGeom>
            <a:ln w="12700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H="1">
              <a:off x="10020930" y="4951918"/>
              <a:ext cx="49358" cy="83829"/>
            </a:xfrm>
            <a:prstGeom prst="line">
              <a:avLst/>
            </a:prstGeom>
            <a:ln w="12700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8388831" y="4478188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D4633"/>
                </a:solidFill>
              </a:rPr>
              <a:t>2021-09-28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8303959" y="5129854"/>
            <a:ext cx="1614111" cy="138286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8065285" y="5244138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09:00 ~ 11:00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71305" y="5540862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11:00 ~ 13:00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071306" y="5806686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15:00 ~ 17:00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71306" y="6112071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0D4633"/>
                </a:solidFill>
              </a:rPr>
              <a:t>17:00 ~ 19:00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509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99366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99366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</a:rPr>
              <a:t>FAQ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 rot="19511702">
            <a:off x="9988783" y="4597745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53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FAQ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게시판에는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자주묻는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질문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검색하여 찾아 볼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686463" y="738230"/>
            <a:ext cx="6575975" cy="5354320"/>
            <a:chOff x="4714085" y="751840"/>
            <a:chExt cx="6575975" cy="5354320"/>
          </a:xfrm>
        </p:grpSpPr>
        <p:sp>
          <p:nvSpPr>
            <p:cNvPr id="27" name="직사각형 26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28567" y="2574968"/>
            <a:ext cx="45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비닐 봉투는 유상제공인가요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28566" y="2842652"/>
            <a:ext cx="45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빵에 하얀 가루가 있어요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28566" y="3129021"/>
            <a:ext cx="45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개봉 후 며칠까지 먹어도 되나요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28565" y="3415390"/>
            <a:ext cx="45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알바 구하나요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28564" y="3701759"/>
            <a:ext cx="45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</a:rPr>
              <a:t>재입고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 언제 되나요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28564" y="3988128"/>
            <a:ext cx="45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매장마다 제품이 다른가요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28563" y="4274497"/>
            <a:ext cx="45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</a:rPr>
              <a:t>소보로빵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 하루에 최대 몇 개까지 먹어도 되나요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28562" y="4560866"/>
            <a:ext cx="45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</a:rPr>
              <a:t>초코소라빵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 하루에 최대 몇 개까지 먹어도 되나요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b="1" dirty="0">
                <a:solidFill>
                  <a:srgbClr val="B89464"/>
                </a:solidFill>
              </a:rPr>
              <a:t>FAQ</a:t>
            </a:r>
            <a:endParaRPr lang="ko-KR" altLang="en-US" sz="3200" b="1" dirty="0">
              <a:solidFill>
                <a:srgbClr val="B89464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224" y="5439295"/>
            <a:ext cx="1197050" cy="351308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 flipV="1">
            <a:off x="5351700" y="5113500"/>
            <a:ext cx="5354105" cy="209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9340245" y="5347535"/>
            <a:ext cx="1247775" cy="186743"/>
          </a:xfrm>
          <a:prstGeom prst="roundRect">
            <a:avLst>
              <a:gd name="adj" fmla="val 15302"/>
            </a:avLst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 입력해주세요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1492" y="5370152"/>
            <a:ext cx="154343" cy="1470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477103" y="1998070"/>
            <a:ext cx="1028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B89465"/>
                </a:solidFill>
              </a:rPr>
              <a:t>구분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002070" y="1908592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B89465"/>
                </a:solidFill>
              </a:rPr>
              <a:t> </a:t>
            </a:r>
            <a:r>
              <a:rPr lang="ko-KR" altLang="en-US" sz="1600" dirty="0">
                <a:solidFill>
                  <a:srgbClr val="B89465"/>
                </a:solidFill>
              </a:rPr>
              <a:t> </a:t>
            </a:r>
            <a:r>
              <a:rPr lang="ko-KR" altLang="en-US" sz="1200" b="1" dirty="0">
                <a:solidFill>
                  <a:srgbClr val="B89465"/>
                </a:solidFill>
              </a:rPr>
              <a:t>내용</a:t>
            </a:r>
            <a:endParaRPr lang="ko-KR" altLang="en-US" sz="1600" b="1" dirty="0">
              <a:solidFill>
                <a:srgbClr val="B89465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5351699" y="2313427"/>
            <a:ext cx="5354105" cy="209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443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페이지에서는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그날의 </a:t>
            </a:r>
            <a:r>
              <a:rPr lang="en-US" altLang="ko-KR" sz="1400" b="1" dirty="0">
                <a:solidFill>
                  <a:schemeClr val="accent5"/>
                </a:solidFill>
              </a:rPr>
              <a:t>MD-PICK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제품이나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5"/>
                </a:solidFill>
              </a:rPr>
              <a:t>이벤트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관련 내용으로 구성 되며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내용을 클릭하면 상세 페이지로 이동할 수 있습니다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5"/>
                </a:solidFill>
              </a:rPr>
              <a:t>Footer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오늘빵의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기본 정보들이 표기 되며 이용약관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개인정보 처리 방침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FAQ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페이지로 이동 할 수 있는 버튼이 제공 됩니다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메인 페이지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0252" y="321029"/>
            <a:ext cx="4341360" cy="6215939"/>
            <a:chOff x="5890252" y="321029"/>
            <a:chExt cx="4341360" cy="621593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793" y="321029"/>
              <a:ext cx="4323277" cy="246490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252" y="5234969"/>
              <a:ext cx="4335818" cy="130199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5794" y="2760519"/>
              <a:ext cx="4335818" cy="2460684"/>
            </a:xfrm>
            <a:prstGeom prst="rect">
              <a:avLst/>
            </a:prstGeom>
            <a:effectLst/>
          </p:spPr>
        </p:pic>
      </p:grpSp>
      <p:sp>
        <p:nvSpPr>
          <p:cNvPr id="23" name="오른쪽 화살표 22"/>
          <p:cNvSpPr/>
          <p:nvPr/>
        </p:nvSpPr>
        <p:spPr>
          <a:xfrm rot="19511702">
            <a:off x="5919401" y="4768821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78448" y="1178857"/>
            <a:ext cx="403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3766449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페이지에서는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그날의 </a:t>
            </a:r>
            <a:r>
              <a:rPr lang="en-US" altLang="ko-KR" sz="1400" b="1" dirty="0">
                <a:solidFill>
                  <a:schemeClr val="accent5"/>
                </a:solidFill>
              </a:rPr>
              <a:t>MD-PICK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제품이나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5"/>
                </a:solidFill>
              </a:rPr>
              <a:t>이벤트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관련 내용으로 구성 되며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내용을 클릭하면 상세 페이지로 이동할 수 있습니다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5"/>
                </a:solidFill>
              </a:rPr>
              <a:t>Footer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오늘빵의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기본 정보들이 표기 되며 이용약관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개인정보 처리 방침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FAQ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페이지로 이동 할 수 있는 버튼이 제공 됩니다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메인 페이지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0252" y="321029"/>
            <a:ext cx="4341360" cy="6215939"/>
            <a:chOff x="5890252" y="321029"/>
            <a:chExt cx="4341360" cy="621593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793" y="321029"/>
              <a:ext cx="4323277" cy="246490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252" y="5234969"/>
              <a:ext cx="4335818" cy="130199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5794" y="2760519"/>
              <a:ext cx="4335818" cy="2460684"/>
            </a:xfrm>
            <a:prstGeom prst="rect">
              <a:avLst/>
            </a:prstGeom>
            <a:effectLst/>
          </p:spPr>
        </p:pic>
      </p:grpSp>
      <p:sp>
        <p:nvSpPr>
          <p:cNvPr id="23" name="오른쪽 화살표 22"/>
          <p:cNvSpPr/>
          <p:nvPr/>
        </p:nvSpPr>
        <p:spPr>
          <a:xfrm rot="19511702">
            <a:off x="5919401" y="4768821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관리자 로그인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18" y="1764789"/>
            <a:ext cx="5944507" cy="3328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2040" y="303657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admin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8986" y="369951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**********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07407"/>
            <a:ext cx="32996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계정으로 로그인하여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관리자 페이지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접속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err="1">
                <a:solidFill>
                  <a:schemeClr val="accent5"/>
                </a:solidFill>
              </a:rPr>
              <a:t>이벤트관리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제품관리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예약관리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등의 기능을 사용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95900" y="1764789"/>
            <a:ext cx="1454150" cy="622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44" y="2431948"/>
            <a:ext cx="1627750" cy="2990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9511702">
            <a:off x="7977912" y="4470808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2206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80192" y="2690443"/>
            <a:ext cx="4035104" cy="91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57820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0680"/>
            <a:ext cx="12192000" cy="686868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마이페이지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5770375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605556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6070802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605556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607080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86751" y="5180753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5224207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6837165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1089186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019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관리자 로그인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18" y="1764789"/>
            <a:ext cx="5944507" cy="3328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2040" y="303657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admin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8986" y="369951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*****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07407"/>
            <a:ext cx="32996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계정으로 로그인하여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관리자 페이지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접속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err="1">
                <a:solidFill>
                  <a:schemeClr val="accent5"/>
                </a:solidFill>
              </a:rPr>
              <a:t>이벤트관리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제품관리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예약관리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등의 기능을 사용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95900" y="1764789"/>
            <a:ext cx="1454150" cy="622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44" y="2431948"/>
            <a:ext cx="1627750" cy="2990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9511702">
            <a:off x="7977912" y="4470808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8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이벤트 관리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816" y="925027"/>
            <a:ext cx="5964511" cy="8397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07407"/>
            <a:ext cx="3299611" cy="306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 관리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五늘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 본점에서 </a:t>
            </a:r>
            <a:r>
              <a:rPr lang="ko-KR" altLang="en-US" sz="1600" b="1" dirty="0">
                <a:solidFill>
                  <a:schemeClr val="accent5"/>
                </a:solidFill>
              </a:rPr>
              <a:t>시행중인 베이킹 클래스들의  리스트를 수정 및 클래스 수강생 정보를 확인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할 수 있는 페이지로 이동합니다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815" y="2002152"/>
            <a:ext cx="5964511" cy="3496802"/>
          </a:xfrm>
          <a:prstGeom prst="rect">
            <a:avLst/>
          </a:prstGeom>
        </p:spPr>
      </p:pic>
      <p:sp>
        <p:nvSpPr>
          <p:cNvPr id="18" name="오른쪽 화살표 43">
            <a:extLst>
              <a:ext uri="{FF2B5EF4-FFF2-40B4-BE49-F238E27FC236}">
                <a16:creationId xmlns:a16="http://schemas.microsoft.com/office/drawing/2014/main" id="{2B712333-CD41-401A-A228-84693968B83F}"/>
              </a:ext>
            </a:extLst>
          </p:cNvPr>
          <p:cNvSpPr/>
          <p:nvPr/>
        </p:nvSpPr>
        <p:spPr>
          <a:xfrm rot="19511702">
            <a:off x="6119018" y="1524863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902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예약 관리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816" y="925027"/>
            <a:ext cx="5964511" cy="839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07407"/>
            <a:ext cx="3299611" cy="245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예약관리 페이지에서는 五늘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 본점에서 당일 픽업 예약을 한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고객님들의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accent5"/>
                </a:solidFill>
              </a:rPr>
              <a:t>리스트를 확인 할 수 있습니다</a:t>
            </a:r>
            <a:r>
              <a:rPr lang="en-US" altLang="ko-KR" sz="1600" b="1" dirty="0">
                <a:solidFill>
                  <a:schemeClr val="accent5"/>
                </a:solidFill>
              </a:rPr>
              <a:t>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F302E3-89A7-4E6E-9B2C-5A0F41173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816" y="1955418"/>
            <a:ext cx="5983888" cy="3513945"/>
          </a:xfrm>
          <a:prstGeom prst="rect">
            <a:avLst/>
          </a:prstGeom>
        </p:spPr>
      </p:pic>
      <p:sp>
        <p:nvSpPr>
          <p:cNvPr id="18" name="오른쪽 화살표 43">
            <a:extLst>
              <a:ext uri="{FF2B5EF4-FFF2-40B4-BE49-F238E27FC236}">
                <a16:creationId xmlns:a16="http://schemas.microsoft.com/office/drawing/2014/main" id="{2B712333-CD41-401A-A228-84693968B83F}"/>
              </a:ext>
            </a:extLst>
          </p:cNvPr>
          <p:cNvSpPr/>
          <p:nvPr/>
        </p:nvSpPr>
        <p:spPr>
          <a:xfrm rot="19511702">
            <a:off x="7150981" y="1524863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제품 관리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816" y="925027"/>
            <a:ext cx="5964511" cy="839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07407"/>
            <a:ext cx="3299611" cy="42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 관리 페이지에서는 五늘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 사이트에서 해당 주중에 </a:t>
            </a:r>
            <a:r>
              <a:rPr lang="ko-KR" altLang="en-US" sz="1600" dirty="0"/>
              <a:t>판매중인</a:t>
            </a:r>
            <a:r>
              <a:rPr lang="ko-KR" altLang="en-US" sz="1600" dirty="0">
                <a:solidFill>
                  <a:schemeClr val="accent5"/>
                </a:solidFill>
              </a:rPr>
              <a:t> </a:t>
            </a:r>
            <a:r>
              <a:rPr lang="ko-KR" altLang="en-US" sz="1600" b="1" dirty="0">
                <a:solidFill>
                  <a:schemeClr val="accent5"/>
                </a:solidFill>
              </a:rPr>
              <a:t>모든 제품</a:t>
            </a:r>
            <a:r>
              <a:rPr lang="en-US" altLang="ko-KR" sz="1600" b="1" dirty="0">
                <a:solidFill>
                  <a:schemeClr val="accent5"/>
                </a:solidFill>
              </a:rPr>
              <a:t>(</a:t>
            </a:r>
            <a:r>
              <a:rPr lang="ko-KR" altLang="en-US" sz="1600" b="1" dirty="0">
                <a:solidFill>
                  <a:schemeClr val="accent5"/>
                </a:solidFill>
              </a:rPr>
              <a:t>신제품</a:t>
            </a:r>
            <a:r>
              <a:rPr lang="en-US" altLang="ko-KR" sz="1600" b="1" dirty="0">
                <a:solidFill>
                  <a:schemeClr val="accent5"/>
                </a:solidFill>
              </a:rPr>
              <a:t>)</a:t>
            </a:r>
            <a:r>
              <a:rPr lang="ko-KR" altLang="en-US" sz="1600" b="1" dirty="0">
                <a:solidFill>
                  <a:schemeClr val="accent5"/>
                </a:solidFill>
              </a:rPr>
              <a:t>들을 진열 및 품절처리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하여 고객님께서 방문 하시기 전에 매장에서 판매 중인 제품을 확인 하실 수 있는 서비스를 제공합니다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63F9D9-301F-4AB9-B42C-1A453DF3C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816" y="1895843"/>
            <a:ext cx="5958728" cy="3533762"/>
          </a:xfrm>
          <a:prstGeom prst="rect">
            <a:avLst/>
          </a:prstGeom>
        </p:spPr>
      </p:pic>
      <p:sp>
        <p:nvSpPr>
          <p:cNvPr id="18" name="오른쪽 화살표 43">
            <a:extLst>
              <a:ext uri="{FF2B5EF4-FFF2-40B4-BE49-F238E27FC236}">
                <a16:creationId xmlns:a16="http://schemas.microsoft.com/office/drawing/2014/main" id="{2B712333-CD41-401A-A228-84693968B83F}"/>
              </a:ext>
            </a:extLst>
          </p:cNvPr>
          <p:cNvSpPr/>
          <p:nvPr/>
        </p:nvSpPr>
        <p:spPr>
          <a:xfrm rot="19511702">
            <a:off x="8346231" y="1524863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31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55842" y="1262131"/>
            <a:ext cx="2496366" cy="4783433"/>
            <a:chOff x="5155842" y="1262131"/>
            <a:chExt cx="2496366" cy="4783433"/>
          </a:xfrm>
        </p:grpSpPr>
        <p:sp>
          <p:nvSpPr>
            <p:cNvPr id="11" name="TextBox 1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32645" y="1987928"/>
            <a:ext cx="369202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9966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-195942"/>
            <a:ext cx="12192000" cy="7053942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38101" y="3999663"/>
            <a:ext cx="5170272" cy="2447707"/>
            <a:chOff x="638101" y="3787167"/>
            <a:chExt cx="5170272" cy="2447707"/>
          </a:xfrm>
        </p:grpSpPr>
        <p:sp>
          <p:nvSpPr>
            <p:cNvPr id="12" name="직사각형 11"/>
            <p:cNvSpPr/>
            <p:nvPr/>
          </p:nvSpPr>
          <p:spPr>
            <a:xfrm>
              <a:off x="638101" y="3787167"/>
              <a:ext cx="5170272" cy="2447707"/>
            </a:xfrm>
            <a:prstGeom prst="rect">
              <a:avLst/>
            </a:prstGeom>
            <a:noFill/>
            <a:ln w="63500" cmpd="thickThin">
              <a:solidFill>
                <a:srgbClr val="0D4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6836" y="4067958"/>
              <a:ext cx="2648811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&lt;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의찬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MD PICK! &gt;  </a:t>
              </a:r>
            </a:p>
            <a:p>
              <a:endParaRPr lang="en-US" altLang="ko-KR" sz="1400" b="1" dirty="0">
                <a:solidFill>
                  <a:schemeClr val="bg1"/>
                </a:solidFill>
              </a:endParaRPr>
            </a:p>
            <a:p>
              <a:r>
                <a:rPr lang="ko-KR" altLang="en-US" sz="1400" b="1" dirty="0">
                  <a:solidFill>
                    <a:schemeClr val="bg1"/>
                  </a:solidFill>
                </a:rPr>
                <a:t>폭신폭신 우유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브레드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ko-KR" altLang="en-US" sz="1400" b="1" dirty="0">
                  <a:solidFill>
                    <a:schemeClr val="bg1"/>
                  </a:solidFill>
                </a:rPr>
                <a:t>저처럼 부드러운 폭신폭신 우유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브레드의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 매력에 빠져보세요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endParaRPr lang="en-US" altLang="ko-KR" sz="1200" b="1" dirty="0">
                <a:solidFill>
                  <a:schemeClr val="bg1"/>
                </a:solidFill>
              </a:endParaRPr>
            </a:p>
            <a:p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061" y="4095411"/>
              <a:ext cx="1522904" cy="189454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265572" y="3999662"/>
            <a:ext cx="6564529" cy="2447707"/>
            <a:chOff x="6265572" y="3787166"/>
            <a:chExt cx="6564529" cy="2447707"/>
          </a:xfrm>
        </p:grpSpPr>
        <p:sp>
          <p:nvSpPr>
            <p:cNvPr id="21" name="직사각형 20"/>
            <p:cNvSpPr/>
            <p:nvPr/>
          </p:nvSpPr>
          <p:spPr>
            <a:xfrm>
              <a:off x="6265572" y="3787166"/>
              <a:ext cx="5400541" cy="2447707"/>
            </a:xfrm>
            <a:prstGeom prst="rect">
              <a:avLst/>
            </a:prstGeom>
            <a:noFill/>
            <a:ln w="63500" cmpd="thickThin">
              <a:solidFill>
                <a:srgbClr val="0D4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2003" y="4007123"/>
              <a:ext cx="1539062" cy="19389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324776" y="4067958"/>
              <a:ext cx="45053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&lt;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찬호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MD PICK! &gt;  </a:t>
              </a:r>
            </a:p>
            <a:p>
              <a:endParaRPr lang="en-US" altLang="ko-KR" sz="1400" b="1" dirty="0">
                <a:solidFill>
                  <a:schemeClr val="bg1"/>
                </a:solidFill>
              </a:endParaRPr>
            </a:p>
            <a:p>
              <a:r>
                <a:rPr lang="ko-KR" altLang="en-US" sz="1400" b="1" dirty="0">
                  <a:solidFill>
                    <a:schemeClr val="bg1"/>
                  </a:solidFill>
                </a:rPr>
                <a:t>제주 첫물 녹차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롤케이크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endParaRPr lang="en-US" altLang="ko-KR" sz="1400" b="1" dirty="0">
                <a:solidFill>
                  <a:schemeClr val="bg1"/>
                </a:solidFill>
              </a:endParaRPr>
            </a:p>
            <a:p>
              <a:r>
                <a:rPr lang="ko-KR" altLang="en-US" sz="1400" b="1" dirty="0">
                  <a:solidFill>
                    <a:schemeClr val="bg1"/>
                  </a:solidFill>
                </a:rPr>
                <a:t>추석에는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롤케이크로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 마음을 전하세요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8100" y="368931"/>
            <a:ext cx="11088114" cy="3211391"/>
            <a:chOff x="638100" y="368931"/>
            <a:chExt cx="11088114" cy="3211391"/>
          </a:xfrm>
        </p:grpSpPr>
        <p:grpSp>
          <p:nvGrpSpPr>
            <p:cNvPr id="18" name="그룹 17"/>
            <p:cNvGrpSpPr/>
            <p:nvPr/>
          </p:nvGrpSpPr>
          <p:grpSpPr>
            <a:xfrm>
              <a:off x="638100" y="368931"/>
              <a:ext cx="11088114" cy="3211391"/>
              <a:chOff x="2096664" y="831276"/>
              <a:chExt cx="11810809" cy="4299679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6664" y="831276"/>
                <a:ext cx="11810809" cy="4299679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3582609" y="1070494"/>
                <a:ext cx="1579070" cy="651949"/>
              </a:xfrm>
              <a:prstGeom prst="rect">
                <a:avLst/>
              </a:prstGeom>
              <a:solidFill>
                <a:srgbClr val="ACBC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rgbClr val="224B70"/>
                    </a:solidFill>
                  </a:rPr>
                  <a:t>五늘</a:t>
                </a:r>
                <a:r>
                  <a:rPr lang="en-US" altLang="ko-KR" sz="2400" b="1" dirty="0">
                    <a:solidFill>
                      <a:srgbClr val="224B70"/>
                    </a:solidFill>
                  </a:rPr>
                  <a:t>-</a:t>
                </a:r>
                <a:r>
                  <a:rPr lang="ko-KR" altLang="en-US" sz="2400" b="1" dirty="0">
                    <a:solidFill>
                      <a:srgbClr val="224B70"/>
                    </a:solidFill>
                  </a:rPr>
                  <a:t>빵</a:t>
                </a: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41500" y="1212850"/>
              <a:ext cx="723900" cy="298450"/>
            </a:xfrm>
            <a:prstGeom prst="rect">
              <a:avLst/>
            </a:prstGeom>
            <a:solidFill>
              <a:srgbClr val="ACB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81130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10680"/>
            <a:ext cx="12192000" cy="686868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7409" y="145949"/>
            <a:ext cx="11826131" cy="3394086"/>
          </a:xfrm>
          <a:prstGeom prst="rect">
            <a:avLst/>
          </a:prstGeom>
          <a:noFill/>
          <a:ln w="63500" cmpd="thickThin">
            <a:solidFill>
              <a:srgbClr val="B99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7835" y="343623"/>
            <a:ext cx="11405278" cy="800873"/>
          </a:xfrm>
          <a:prstGeom prst="rect">
            <a:avLst/>
          </a:prstGeom>
          <a:solidFill>
            <a:srgbClr val="B89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7835" y="453716"/>
            <a:ext cx="6488621" cy="5806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F7F0DA"/>
                </a:solidFill>
              </a:rPr>
              <a:t>	</a:t>
            </a:r>
            <a:r>
              <a:rPr lang="ko-KR" altLang="en-US" sz="1600" b="1" dirty="0">
                <a:solidFill>
                  <a:srgbClr val="F7F0DA"/>
                </a:solidFill>
              </a:rPr>
              <a:t>이용약관</a:t>
            </a:r>
            <a:r>
              <a:rPr lang="en-US" altLang="ko-KR" sz="1600" b="1" dirty="0">
                <a:solidFill>
                  <a:srgbClr val="F7F0DA"/>
                </a:solidFill>
              </a:rPr>
              <a:t>		</a:t>
            </a:r>
            <a:r>
              <a:rPr lang="ko-KR" altLang="en-US" sz="1600" b="1" dirty="0">
                <a:solidFill>
                  <a:srgbClr val="F7F0DA"/>
                </a:solidFill>
              </a:rPr>
              <a:t>개인정보</a:t>
            </a:r>
            <a:r>
              <a:rPr lang="en-US" altLang="ko-KR" sz="1600" b="1" dirty="0">
                <a:solidFill>
                  <a:srgbClr val="F7F0DA"/>
                </a:solidFill>
              </a:rPr>
              <a:t> </a:t>
            </a:r>
            <a:r>
              <a:rPr lang="ko-KR" altLang="en-US" sz="1600" b="1" dirty="0">
                <a:solidFill>
                  <a:srgbClr val="F7F0DA"/>
                </a:solidFill>
              </a:rPr>
              <a:t>처리방침</a:t>
            </a:r>
            <a:r>
              <a:rPr lang="en-US" altLang="ko-KR" sz="1600" b="1" dirty="0">
                <a:solidFill>
                  <a:srgbClr val="F7F0DA"/>
                </a:solidFill>
              </a:rPr>
              <a:t>		</a:t>
            </a:r>
            <a:r>
              <a:rPr lang="en-US" altLang="ko-KR" sz="2000" b="1" dirty="0">
                <a:solidFill>
                  <a:srgbClr val="F7F0DA"/>
                </a:solidFill>
              </a:rPr>
              <a:t>FAQ</a:t>
            </a:r>
            <a:endParaRPr lang="ko-KR" altLang="en-US" sz="2000" b="1" dirty="0">
              <a:solidFill>
                <a:srgbClr val="F7F0D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457538" y="1305794"/>
            <a:ext cx="645794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상호명 </a:t>
            </a:r>
            <a:r>
              <a:rPr lang="en-US" altLang="ko-KR" sz="1100" b="1" dirty="0">
                <a:solidFill>
                  <a:srgbClr val="0D4633"/>
                </a:solidFill>
              </a:rPr>
              <a:t>: </a:t>
            </a:r>
            <a:r>
              <a:rPr lang="ko-KR" altLang="en-US" sz="1100" b="1" dirty="0" err="1">
                <a:solidFill>
                  <a:srgbClr val="0D4633"/>
                </a:solidFill>
              </a:rPr>
              <a:t>오늘빵</a:t>
            </a:r>
            <a:r>
              <a:rPr lang="ko-KR" altLang="en-US" sz="1100" b="1" dirty="0">
                <a:solidFill>
                  <a:srgbClr val="0D4633"/>
                </a:solidFill>
              </a:rPr>
              <a:t>㈜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주소 </a:t>
            </a:r>
            <a:r>
              <a:rPr lang="en-US" altLang="ko-KR" sz="1100" b="1" dirty="0">
                <a:solidFill>
                  <a:srgbClr val="0D4633"/>
                </a:solidFill>
              </a:rPr>
              <a:t>: </a:t>
            </a:r>
            <a:r>
              <a:rPr lang="ko-KR" altLang="en-US" sz="1100" b="1" dirty="0">
                <a:solidFill>
                  <a:srgbClr val="0D4633"/>
                </a:solidFill>
              </a:rPr>
              <a:t>서울특별시 강남구 강남대로</a:t>
            </a:r>
            <a:r>
              <a:rPr lang="en-US" altLang="ko-KR" sz="1100" b="1" dirty="0">
                <a:solidFill>
                  <a:srgbClr val="0D4633"/>
                </a:solidFill>
              </a:rPr>
              <a:t>94</a:t>
            </a:r>
            <a:r>
              <a:rPr lang="ko-KR" altLang="en-US" sz="1100" b="1" dirty="0">
                <a:solidFill>
                  <a:srgbClr val="0D4633"/>
                </a:solidFill>
              </a:rPr>
              <a:t>길 </a:t>
            </a:r>
            <a:r>
              <a:rPr lang="en-US" altLang="ko-KR" sz="1100" b="1" dirty="0">
                <a:solidFill>
                  <a:srgbClr val="0D4633"/>
                </a:solidFill>
              </a:rPr>
              <a:t>20 </a:t>
            </a:r>
            <a:r>
              <a:rPr lang="ko-KR" altLang="en-US" sz="1100" b="1" dirty="0" err="1">
                <a:solidFill>
                  <a:srgbClr val="0D4633"/>
                </a:solidFill>
              </a:rPr>
              <a:t>삼오빌딩</a:t>
            </a:r>
            <a:r>
              <a:rPr lang="ko-KR" altLang="en-US" sz="1100" b="1" dirty="0">
                <a:solidFill>
                  <a:srgbClr val="0D4633"/>
                </a:solidFill>
              </a:rPr>
              <a:t> </a:t>
            </a:r>
            <a:r>
              <a:rPr lang="en-US" altLang="ko-KR" sz="1100" b="1" dirty="0">
                <a:solidFill>
                  <a:srgbClr val="0D4633"/>
                </a:solidFill>
              </a:rPr>
              <a:t>7</a:t>
            </a:r>
            <a:r>
              <a:rPr lang="ko-KR" altLang="en-US" sz="1100" b="1" dirty="0">
                <a:solidFill>
                  <a:srgbClr val="0D4633"/>
                </a:solidFill>
              </a:rPr>
              <a:t>층 </a:t>
            </a:r>
            <a:r>
              <a:rPr lang="en-US" altLang="ko-KR" sz="1100" b="1" dirty="0">
                <a:solidFill>
                  <a:srgbClr val="0D4633"/>
                </a:solidFill>
              </a:rPr>
              <a:t>701</a:t>
            </a:r>
            <a:r>
              <a:rPr lang="ko-KR" altLang="en-US" sz="1100" b="1" dirty="0">
                <a:solidFill>
                  <a:srgbClr val="0D4633"/>
                </a:solidFill>
              </a:rPr>
              <a:t>호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고객센터 </a:t>
            </a:r>
            <a:r>
              <a:rPr lang="en-US" altLang="ko-KR" sz="1100" b="1" dirty="0">
                <a:solidFill>
                  <a:srgbClr val="0D4633"/>
                </a:solidFill>
              </a:rPr>
              <a:t>: 0507-1414-9601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사업자등록번호 </a:t>
            </a:r>
            <a:r>
              <a:rPr lang="en-US" altLang="ko-KR" sz="1100" b="1" dirty="0">
                <a:solidFill>
                  <a:srgbClr val="0D4633"/>
                </a:solidFill>
              </a:rPr>
              <a:t>: 123-45-12345	</a:t>
            </a:r>
            <a:r>
              <a:rPr lang="ko-KR" altLang="en-US" sz="1100" b="1" dirty="0">
                <a:solidFill>
                  <a:srgbClr val="0D4633"/>
                </a:solidFill>
              </a:rPr>
              <a:t>통신판매업종신고종 제 </a:t>
            </a:r>
            <a:r>
              <a:rPr lang="en-US" altLang="ko-KR" sz="1100" b="1" dirty="0">
                <a:solidFill>
                  <a:srgbClr val="0D4633"/>
                </a:solidFill>
              </a:rPr>
              <a:t>2001-</a:t>
            </a:r>
            <a:r>
              <a:rPr lang="ko-KR" altLang="en-US" sz="1100" b="1" dirty="0" err="1">
                <a:solidFill>
                  <a:srgbClr val="0D4633"/>
                </a:solidFill>
              </a:rPr>
              <a:t>서울강남구</a:t>
            </a:r>
            <a:r>
              <a:rPr lang="ko-KR" altLang="en-US" sz="1100" b="1" dirty="0">
                <a:solidFill>
                  <a:srgbClr val="0D4633"/>
                </a:solidFill>
              </a:rPr>
              <a:t> </a:t>
            </a:r>
            <a:r>
              <a:rPr lang="en-US" altLang="ko-KR" sz="1100" b="1" dirty="0">
                <a:solidFill>
                  <a:srgbClr val="0D4633"/>
                </a:solidFill>
              </a:rPr>
              <a:t>-701</a:t>
            </a:r>
            <a:r>
              <a:rPr lang="ko-KR" altLang="en-US" sz="1100" b="1" dirty="0">
                <a:solidFill>
                  <a:srgbClr val="0D4633"/>
                </a:solidFill>
              </a:rPr>
              <a:t>호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대표이사 </a:t>
            </a:r>
            <a:r>
              <a:rPr lang="en-US" altLang="ko-KR" sz="1100" b="1" dirty="0">
                <a:solidFill>
                  <a:srgbClr val="0D4633"/>
                </a:solidFill>
              </a:rPr>
              <a:t>: </a:t>
            </a:r>
            <a:r>
              <a:rPr lang="ko-KR" altLang="en-US" sz="1100" b="1" dirty="0">
                <a:solidFill>
                  <a:srgbClr val="0D4633"/>
                </a:solidFill>
              </a:rPr>
              <a:t>홍길동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이메일 </a:t>
            </a:r>
            <a:r>
              <a:rPr lang="en-US" altLang="ko-KR" sz="1100" b="1" dirty="0">
                <a:solidFill>
                  <a:srgbClr val="0D4633"/>
                </a:solidFill>
              </a:rPr>
              <a:t>: </a:t>
            </a:r>
            <a:r>
              <a:rPr lang="en-US" altLang="ko-KR" sz="1100" b="1" dirty="0">
                <a:solidFill>
                  <a:srgbClr val="0D4633"/>
                </a:solidFill>
                <a:hlinkClick r:id="rId2"/>
              </a:rPr>
              <a:t>hong_master@oneulbread.com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0D4633"/>
                </a:solidFill>
              </a:rPr>
              <a:t>Copyright</a:t>
            </a:r>
            <a:r>
              <a:rPr lang="ko-KR" altLang="en-US" sz="1100" b="1" dirty="0">
                <a:solidFill>
                  <a:srgbClr val="0D4633"/>
                </a:solidFill>
              </a:rPr>
              <a:t>ⓒ</a:t>
            </a:r>
            <a:r>
              <a:rPr lang="en-US" altLang="ko-KR" sz="1100" b="1" dirty="0">
                <a:solidFill>
                  <a:srgbClr val="0D4633"/>
                </a:solidFill>
              </a:rPr>
              <a:t>2021 </a:t>
            </a:r>
            <a:r>
              <a:rPr lang="en-US" altLang="ko-KR" sz="1100" b="1" dirty="0" err="1">
                <a:solidFill>
                  <a:srgbClr val="0D4633"/>
                </a:solidFill>
              </a:rPr>
              <a:t>BitCamp</a:t>
            </a:r>
            <a:r>
              <a:rPr lang="en-US" altLang="ko-KR" sz="1100" b="1" dirty="0">
                <a:solidFill>
                  <a:srgbClr val="0D4633"/>
                </a:solidFill>
              </a:rPr>
              <a:t> All right reserved.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96" y="1938341"/>
            <a:ext cx="890802" cy="17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809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0274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0" y="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96858" y="315813"/>
            <a:ext cx="4035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로그인</a:t>
            </a:r>
            <a:endParaRPr lang="en-US" altLang="ko-KR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회원가입</a:t>
            </a:r>
            <a:endParaRPr lang="en-US" altLang="ko-KR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 err="1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마이페이지</a:t>
            </a:r>
            <a:r>
              <a:rPr lang="ko-KR" altLang="en-US" sz="4000" b="1" dirty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54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0274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44" name="오른쪽 화살표 43"/>
          <p:cNvSpPr/>
          <p:nvPr/>
        </p:nvSpPr>
        <p:spPr>
          <a:xfrm rot="19511702">
            <a:off x="9429310" y="399602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3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로그인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18" y="1764789"/>
            <a:ext cx="5944507" cy="3328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2040" y="303657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bit1234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8986" y="369951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**********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07407"/>
            <a:ext cx="32996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입력란과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로그인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버튼이 제공 되며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회원가입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페이지로 이동할 수 있는 버튼도 제공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이후에는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 클래스 예약과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선물세트 예약 등의 기능을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95900" y="1764789"/>
            <a:ext cx="1454150" cy="622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44" y="2431948"/>
            <a:ext cx="1627750" cy="2990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9511702">
            <a:off x="8073164" y="4476502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1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3936</TotalTime>
  <Words>1504</Words>
  <Application>Microsoft Office PowerPoint</Application>
  <PresentationFormat>와이드스크린</PresentationFormat>
  <Paragraphs>504</Paragraphs>
  <Slides>44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</vt:lpstr>
      <vt:lpstr>로그인</vt:lpstr>
      <vt:lpstr>회원가입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 로그인</vt:lpstr>
      <vt:lpstr>관리자 로그인</vt:lpstr>
      <vt:lpstr>이벤트 관리</vt:lpstr>
      <vt:lpstr>예약 관리</vt:lpstr>
      <vt:lpstr>제품 관리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ChariTree Front 화면설계</dc:title>
  <dc:creator>현지 이</dc:creator>
  <cp:lastModifiedBy>hannamju</cp:lastModifiedBy>
  <cp:revision>414</cp:revision>
  <dcterms:created xsi:type="dcterms:W3CDTF">2020-05-01T08:20:12Z</dcterms:created>
  <dcterms:modified xsi:type="dcterms:W3CDTF">2021-09-10T08:00:23Z</dcterms:modified>
</cp:coreProperties>
</file>